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415" r:id="rId2"/>
    <p:sldId id="263" r:id="rId3"/>
    <p:sldId id="401" r:id="rId4"/>
    <p:sldId id="400" r:id="rId5"/>
    <p:sldId id="405" r:id="rId6"/>
    <p:sldId id="416" r:id="rId7"/>
    <p:sldId id="403" r:id="rId8"/>
    <p:sldId id="404" r:id="rId9"/>
    <p:sldId id="406" r:id="rId10"/>
    <p:sldId id="408" r:id="rId11"/>
    <p:sldId id="410" r:id="rId12"/>
    <p:sldId id="409" r:id="rId13"/>
    <p:sldId id="411" r:id="rId14"/>
    <p:sldId id="421" r:id="rId15"/>
    <p:sldId id="412" r:id="rId16"/>
    <p:sldId id="413" r:id="rId17"/>
    <p:sldId id="414" r:id="rId18"/>
    <p:sldId id="417" r:id="rId19"/>
    <p:sldId id="419" r:id="rId20"/>
    <p:sldId id="420" r:id="rId21"/>
    <p:sldId id="422" r:id="rId22"/>
    <p:sldId id="418" r:id="rId23"/>
    <p:sldId id="424" r:id="rId24"/>
    <p:sldId id="425" r:id="rId25"/>
    <p:sldId id="426" r:id="rId26"/>
    <p:sldId id="427" r:id="rId27"/>
    <p:sldId id="423" r:id="rId28"/>
    <p:sldId id="428" r:id="rId29"/>
    <p:sldId id="429" r:id="rId30"/>
    <p:sldId id="430" r:id="rId31"/>
    <p:sldId id="431" r:id="rId32"/>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ter_seven"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DFE4"/>
    <a:srgbClr val="32A7C2"/>
    <a:srgbClr val="FCA4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7" autoAdjust="0"/>
    <p:restoredTop sz="94675" autoAdjust="0"/>
  </p:normalViewPr>
  <p:slideViewPr>
    <p:cSldViewPr snapToGrid="0" snapToObjects="1">
      <p:cViewPr varScale="1">
        <p:scale>
          <a:sx n="64" d="100"/>
          <a:sy n="64" d="100"/>
        </p:scale>
        <p:origin x="-96" y="-470"/>
      </p:cViewPr>
      <p:guideLst>
        <p:guide orient="horz" pos="2160"/>
        <p:guide pos="3840"/>
      </p:guideLst>
    </p:cSldViewPr>
  </p:slideViewPr>
  <p:notesTextViewPr>
    <p:cViewPr>
      <p:scale>
        <a:sx n="1" d="1"/>
        <a:sy n="1" d="1"/>
      </p:scale>
      <p:origin x="0" y="0"/>
    </p:cViewPr>
  </p:notesTextViewPr>
  <p:sorterViewPr>
    <p:cViewPr>
      <p:scale>
        <a:sx n="125" d="100"/>
        <a:sy n="125" d="100"/>
      </p:scale>
      <p:origin x="0" y="15062"/>
    </p:cViewPr>
  </p:sorterViewPr>
  <p:notesViewPr>
    <p:cSldViewPr snapToGrid="0" snapToObjects="1">
      <p:cViewPr varScale="1">
        <p:scale>
          <a:sx n="56" d="100"/>
          <a:sy n="56" d="100"/>
        </p:scale>
        <p:origin x="-2472"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7BBBA3D9-44A3-9F41-A6BF-0149CCC0BD5C}" type="datetimeFigureOut">
              <a:rPr lang="fr-FR" smtClean="0"/>
              <a:t>29/01/2018</a:t>
            </a:fld>
            <a:endParaRPr lang="fr-FR" dirty="0"/>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BAA261FF-47D8-C44E-B7DA-033B0D196083}" type="slidenum">
              <a:rPr lang="fr-FR" smtClean="0"/>
              <a:t>‹N°›</a:t>
            </a:fld>
            <a:endParaRPr lang="fr-FR" dirty="0"/>
          </a:p>
        </p:txBody>
      </p:sp>
    </p:spTree>
    <p:extLst>
      <p:ext uri="{BB962C8B-B14F-4D97-AF65-F5344CB8AC3E}">
        <p14:creationId xmlns:p14="http://schemas.microsoft.com/office/powerpoint/2010/main" val="45721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73" y="117475"/>
            <a:ext cx="11736967" cy="6604000"/>
          </a:xfrm>
          <a:prstGeom prst="rect">
            <a:avLst/>
          </a:prstGeom>
        </p:spPr>
      </p:pic>
      <p:sp>
        <p:nvSpPr>
          <p:cNvPr id="8" name="Titre 7"/>
          <p:cNvSpPr>
            <a:spLocks noGrp="1"/>
          </p:cNvSpPr>
          <p:nvPr>
            <p:ph type="title"/>
          </p:nvPr>
        </p:nvSpPr>
        <p:spPr>
          <a:xfrm>
            <a:off x="1100666" y="2363256"/>
            <a:ext cx="7112000" cy="1325563"/>
          </a:xfrm>
        </p:spPr>
        <p:txBody>
          <a:bodyPr>
            <a:normAutofit/>
          </a:bodyPr>
          <a:lstStyle>
            <a:lvl1pPr algn="r">
              <a:defRPr sz="3600">
                <a:latin typeface="+mn-lt"/>
              </a:defRPr>
            </a:lvl1pPr>
          </a:lstStyle>
          <a:p>
            <a:r>
              <a:rPr lang="fr-FR" dirty="0" smtClean="0"/>
              <a:t>Cliquez et modifiez le titre</a:t>
            </a:r>
            <a:endParaRPr lang="fr-FR" dirty="0"/>
          </a:p>
        </p:txBody>
      </p:sp>
      <p:sp>
        <p:nvSpPr>
          <p:cNvPr id="13" name="Espace réservé du texte 12"/>
          <p:cNvSpPr>
            <a:spLocks noGrp="1"/>
          </p:cNvSpPr>
          <p:nvPr>
            <p:ph type="body" sz="quarter" idx="10"/>
          </p:nvPr>
        </p:nvSpPr>
        <p:spPr>
          <a:xfrm>
            <a:off x="2692400" y="3979863"/>
            <a:ext cx="5519738" cy="660400"/>
          </a:xfrm>
        </p:spPr>
        <p:txBody>
          <a:bodyPr>
            <a:noAutofit/>
          </a:bodyPr>
          <a:lstStyle>
            <a:lvl1pPr marL="0" indent="0" algn="r">
              <a:buFontTx/>
              <a:buNone/>
              <a:defRPr sz="2400"/>
            </a:lvl1pPr>
          </a:lstStyle>
          <a:p>
            <a:pPr lvl="0"/>
            <a:r>
              <a:rPr lang="fr-FR" dirty="0" smtClean="0"/>
              <a:t>Cliquez pour modifier les styles du texte </a:t>
            </a:r>
            <a:r>
              <a:rPr lang="fr-FR" smtClean="0"/>
              <a:t>du masque</a:t>
            </a:r>
            <a:endParaRPr lang="fr-FR" dirty="0" smtClean="0"/>
          </a:p>
        </p:txBody>
      </p:sp>
    </p:spTree>
    <p:extLst>
      <p:ext uri="{BB962C8B-B14F-4D97-AF65-F5344CB8AC3E}">
        <p14:creationId xmlns:p14="http://schemas.microsoft.com/office/powerpoint/2010/main" val="52582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1"/>
            <a:ext cx="11947630" cy="6722533"/>
          </a:xfrm>
          <a:prstGeom prst="rect">
            <a:avLst/>
          </a:prstGeom>
        </p:spPr>
      </p:pic>
      <p:sp>
        <p:nvSpPr>
          <p:cNvPr id="10" name="Espace réservé du numéro de diapositive 5"/>
          <p:cNvSpPr>
            <a:spLocks noGrp="1"/>
          </p:cNvSpPr>
          <p:nvPr>
            <p:ph type="sldNum" sz="quarter" idx="12"/>
          </p:nvPr>
        </p:nvSpPr>
        <p:spPr>
          <a:xfrm>
            <a:off x="9153049" y="6223692"/>
            <a:ext cx="2743200" cy="365125"/>
          </a:xfrm>
        </p:spPr>
        <p:txBody>
          <a:bodyPr/>
          <a:lstStyle/>
          <a:p>
            <a:fld id="{62B4C9B9-3EE7-1E48-91F6-F91CEFF5EDA1}" type="slidenum">
              <a:rPr lang="fr-FR" smtClean="0"/>
              <a:t>‹N°›</a:t>
            </a:fld>
            <a:endParaRPr lang="fr-FR" dirty="0"/>
          </a:p>
        </p:txBody>
      </p:sp>
      <p:sp>
        <p:nvSpPr>
          <p:cNvPr id="19" name="Espace réservé de la date 18"/>
          <p:cNvSpPr>
            <a:spLocks noGrp="1"/>
          </p:cNvSpPr>
          <p:nvPr>
            <p:ph type="dt" sz="half" idx="16"/>
          </p:nvPr>
        </p:nvSpPr>
        <p:spPr>
          <a:xfrm>
            <a:off x="1109134" y="541866"/>
            <a:ext cx="2743200" cy="365125"/>
          </a:xfrm>
        </p:spPr>
        <p:txBody>
          <a:bodyPr/>
          <a:lstStyle/>
          <a:p>
            <a:fld id="{0B395F88-16DA-1F46-B0EF-B150EAD2FFAE}" type="datetime1">
              <a:rPr lang="fr-FR" smtClean="0"/>
              <a:t>29/01/2018</a:t>
            </a:fld>
            <a:endParaRPr lang="fr-FR" dirty="0"/>
          </a:p>
        </p:txBody>
      </p:sp>
      <p:sp>
        <p:nvSpPr>
          <p:cNvPr id="22" name="Espace réservé du texte 21"/>
          <p:cNvSpPr>
            <a:spLocks noGrp="1"/>
          </p:cNvSpPr>
          <p:nvPr>
            <p:ph type="body" sz="quarter" idx="17"/>
          </p:nvPr>
        </p:nvSpPr>
        <p:spPr>
          <a:xfrm>
            <a:off x="5029200" y="1449388"/>
            <a:ext cx="2659063" cy="1073150"/>
          </a:xfrm>
        </p:spPr>
        <p:txBody>
          <a:bodyPr>
            <a:noAutofit/>
          </a:bodyPr>
          <a:lstStyle>
            <a:lvl1pPr marL="0" indent="0" algn="r">
              <a:buFontTx/>
              <a:buNone/>
              <a:defRPr sz="2400"/>
            </a:lvl1pPr>
            <a:lvl2pPr marL="457200" indent="0" algn="r">
              <a:buNone/>
              <a:defRPr sz="1800"/>
            </a:lvl2pPr>
          </a:lstStyle>
          <a:p>
            <a:pPr lvl="0"/>
            <a:r>
              <a:rPr lang="fr-FR" dirty="0" smtClean="0"/>
              <a:t>Cliquez pour modifier les styles du texte du masque</a:t>
            </a:r>
          </a:p>
          <a:p>
            <a:pPr lvl="1"/>
            <a:r>
              <a:rPr lang="fr-FR" dirty="0" smtClean="0"/>
              <a:t>Deuxième niveau</a:t>
            </a:r>
          </a:p>
        </p:txBody>
      </p:sp>
      <p:sp>
        <p:nvSpPr>
          <p:cNvPr id="23" name="Espace réservé du texte 21"/>
          <p:cNvSpPr>
            <a:spLocks noGrp="1"/>
          </p:cNvSpPr>
          <p:nvPr>
            <p:ph type="body" sz="quarter" idx="18"/>
          </p:nvPr>
        </p:nvSpPr>
        <p:spPr>
          <a:xfrm>
            <a:off x="5035023" y="3685117"/>
            <a:ext cx="2659063" cy="1073150"/>
          </a:xfrm>
        </p:spPr>
        <p:txBody>
          <a:bodyPr>
            <a:noAutofit/>
          </a:bodyPr>
          <a:lstStyle>
            <a:lvl1pPr marL="0" indent="0" algn="r">
              <a:buFontTx/>
              <a:buNone/>
              <a:defRPr sz="2400"/>
            </a:lvl1pPr>
            <a:lvl2pPr marL="457200" indent="0" algn="r">
              <a:buNone/>
              <a:defRPr sz="1800"/>
            </a:lvl2pPr>
          </a:lstStyle>
          <a:p>
            <a:pPr lvl="0"/>
            <a:r>
              <a:rPr lang="fr-FR" dirty="0" smtClean="0"/>
              <a:t>Cliquez pour modifier les styles du texte du masque</a:t>
            </a:r>
          </a:p>
          <a:p>
            <a:pPr lvl="1"/>
            <a:r>
              <a:rPr lang="fr-FR" dirty="0" smtClean="0"/>
              <a:t>Deuxième niveau</a:t>
            </a:r>
          </a:p>
        </p:txBody>
      </p:sp>
      <p:sp>
        <p:nvSpPr>
          <p:cNvPr id="28" name="Espace réservé du texte 27"/>
          <p:cNvSpPr>
            <a:spLocks noGrp="1"/>
          </p:cNvSpPr>
          <p:nvPr>
            <p:ph type="body" sz="quarter" idx="19"/>
          </p:nvPr>
        </p:nvSpPr>
        <p:spPr>
          <a:xfrm>
            <a:off x="8087838" y="2802466"/>
            <a:ext cx="2844800" cy="1117600"/>
          </a:xfrm>
        </p:spPr>
        <p:txBody>
          <a:bodyPr/>
          <a:lstStyle>
            <a:lvl1pPr marL="0" indent="0" algn="l">
              <a:buFontTx/>
              <a:buNone/>
              <a:defRPr sz="2400"/>
            </a:lvl1pPr>
            <a:lvl2pPr marL="457200" indent="0" algn="l">
              <a:buFontTx/>
              <a:buNone/>
              <a:defRPr sz="1800"/>
            </a:lvl2pPr>
          </a:lstStyle>
          <a:p>
            <a:pPr lvl="0"/>
            <a:r>
              <a:rPr lang="fr-FR" dirty="0" smtClean="0"/>
              <a:t>Cliquez pour modifier les styles du texte du masque</a:t>
            </a:r>
          </a:p>
          <a:p>
            <a:pPr lvl="1"/>
            <a:r>
              <a:rPr lang="fr-FR" dirty="0" smtClean="0"/>
              <a:t>Deuxième niveau</a:t>
            </a:r>
          </a:p>
        </p:txBody>
      </p:sp>
      <p:sp>
        <p:nvSpPr>
          <p:cNvPr id="4" name="Espace réservé du contenu vertical 3"/>
          <p:cNvSpPr>
            <a:spLocks noGrp="1"/>
          </p:cNvSpPr>
          <p:nvPr>
            <p:ph orient="vert" sz="quarter" idx="20" hasCustomPrompt="1"/>
          </p:nvPr>
        </p:nvSpPr>
        <p:spPr>
          <a:xfrm rot="10800000">
            <a:off x="3179234" y="1476376"/>
            <a:ext cx="787400" cy="3046412"/>
          </a:xfrm>
        </p:spPr>
        <p:txBody>
          <a:bodyPr vert="eaVert">
            <a:normAutofit/>
          </a:bodyPr>
          <a:lstStyle>
            <a:lvl1pPr marL="0" indent="0">
              <a:buNone/>
              <a:defRPr sz="4000"/>
            </a:lvl1pPr>
          </a:lstStyle>
          <a:p>
            <a:pPr lvl="0"/>
            <a:r>
              <a:rPr lang="fr-FR" smtClean="0"/>
              <a:t>SOMMAIRE</a:t>
            </a:r>
            <a:endParaRPr lang="fr-FR" dirty="0"/>
          </a:p>
        </p:txBody>
      </p:sp>
    </p:spTree>
    <p:extLst>
      <p:ext uri="{BB962C8B-B14F-4D97-AF65-F5344CB8AC3E}">
        <p14:creationId xmlns:p14="http://schemas.microsoft.com/office/powerpoint/2010/main" val="191169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611"/>
            <a:ext cx="12192000" cy="6860032"/>
          </a:xfrm>
          <a:prstGeom prst="rect">
            <a:avLst/>
          </a:prstGeom>
        </p:spPr>
      </p:pic>
      <p:sp>
        <p:nvSpPr>
          <p:cNvPr id="2" name="Titre 1"/>
          <p:cNvSpPr>
            <a:spLocks noGrp="1"/>
          </p:cNvSpPr>
          <p:nvPr>
            <p:ph type="title"/>
          </p:nvPr>
        </p:nvSpPr>
        <p:spPr>
          <a:xfrm>
            <a:off x="2142067" y="2504588"/>
            <a:ext cx="10515600" cy="1325563"/>
          </a:xfrm>
        </p:spPr>
        <p:txBody>
          <a:bodyPr/>
          <a:lstStyle>
            <a:lvl1pPr>
              <a:defRPr>
                <a:latin typeface="+mn-lt"/>
              </a:defRPr>
            </a:lvl1pPr>
          </a:lstStyle>
          <a:p>
            <a:r>
              <a:rPr lang="fr-FR" smtClean="0"/>
              <a:t>Cliquez et modifiez le titre</a:t>
            </a:r>
            <a:endParaRPr lang="fr-FR"/>
          </a:p>
        </p:txBody>
      </p:sp>
      <p:sp>
        <p:nvSpPr>
          <p:cNvPr id="5" name="Espace réservé du numéro de diapositive 4"/>
          <p:cNvSpPr>
            <a:spLocks noGrp="1"/>
          </p:cNvSpPr>
          <p:nvPr>
            <p:ph type="sldNum" sz="quarter" idx="12"/>
          </p:nvPr>
        </p:nvSpPr>
        <p:spPr>
          <a:xfrm>
            <a:off x="9203265" y="6241519"/>
            <a:ext cx="2743200" cy="365125"/>
          </a:xfrm>
        </p:spPr>
        <p:txBody>
          <a:bodyPr/>
          <a:lstStyle/>
          <a:p>
            <a:fld id="{62B4C9B9-3EE7-1E48-91F6-F91CEFF5EDA1}" type="slidenum">
              <a:rPr lang="fr-FR" smtClean="0"/>
              <a:t>‹N°›</a:t>
            </a:fld>
            <a:endParaRPr lang="fr-FR" dirty="0"/>
          </a:p>
        </p:txBody>
      </p:sp>
      <p:sp>
        <p:nvSpPr>
          <p:cNvPr id="13" name="Espace réservé de la date 12"/>
          <p:cNvSpPr>
            <a:spLocks noGrp="1"/>
          </p:cNvSpPr>
          <p:nvPr>
            <p:ph type="dt" sz="half" idx="13"/>
          </p:nvPr>
        </p:nvSpPr>
        <p:spPr>
          <a:xfrm>
            <a:off x="1164166" y="515674"/>
            <a:ext cx="1121833" cy="330993"/>
          </a:xfrm>
        </p:spPr>
        <p:txBody>
          <a:bodyPr/>
          <a:lstStyle/>
          <a:p>
            <a:fld id="{1AF196F7-51CF-AA4C-A3AA-5C422BCBBD14}" type="datetime1">
              <a:rPr lang="fr-FR" smtClean="0"/>
              <a:t>29/01/2018</a:t>
            </a:fld>
            <a:endParaRPr lang="fr-FR" dirty="0"/>
          </a:p>
        </p:txBody>
      </p:sp>
    </p:spTree>
    <p:extLst>
      <p:ext uri="{BB962C8B-B14F-4D97-AF65-F5344CB8AC3E}">
        <p14:creationId xmlns:p14="http://schemas.microsoft.com/office/powerpoint/2010/main" val="149243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 y="0"/>
            <a:ext cx="12200126" cy="6864604"/>
          </a:xfrm>
          <a:prstGeom prst="rect">
            <a:avLst/>
          </a:prstGeom>
        </p:spPr>
      </p:pic>
      <p:sp>
        <p:nvSpPr>
          <p:cNvPr id="2" name="Espace réservé de la date 1"/>
          <p:cNvSpPr>
            <a:spLocks noGrp="1"/>
          </p:cNvSpPr>
          <p:nvPr>
            <p:ph type="dt" sz="half" idx="10"/>
          </p:nvPr>
        </p:nvSpPr>
        <p:spPr>
          <a:xfrm>
            <a:off x="1143000" y="446617"/>
            <a:ext cx="2743200" cy="365125"/>
          </a:xfrm>
        </p:spPr>
        <p:txBody>
          <a:bodyPr/>
          <a:lstStyle/>
          <a:p>
            <a:fld id="{F9F7213D-567F-8F43-B061-A247E951254E}" type="datetime1">
              <a:rPr lang="fr-FR" smtClean="0"/>
              <a:t>29/01/2018</a:t>
            </a:fld>
            <a:endParaRPr lang="fr-FR" dirty="0"/>
          </a:p>
        </p:txBody>
      </p:sp>
      <p:sp>
        <p:nvSpPr>
          <p:cNvPr id="4" name="Espace réservé du numéro de diapositive 3"/>
          <p:cNvSpPr>
            <a:spLocks noGrp="1"/>
          </p:cNvSpPr>
          <p:nvPr>
            <p:ph type="sldNum" sz="quarter" idx="12"/>
          </p:nvPr>
        </p:nvSpPr>
        <p:spPr>
          <a:xfrm>
            <a:off x="9304862" y="6356350"/>
            <a:ext cx="2743200" cy="365125"/>
          </a:xfrm>
        </p:spPr>
        <p:txBody>
          <a:bodyPr/>
          <a:lstStyle/>
          <a:p>
            <a:fld id="{62B4C9B9-3EE7-1E48-91F6-F91CEFF5EDA1}" type="slidenum">
              <a:rPr lang="fr-FR" smtClean="0"/>
              <a:t>‹N°›</a:t>
            </a:fld>
            <a:endParaRPr lang="fr-FR" dirty="0"/>
          </a:p>
        </p:txBody>
      </p:sp>
      <p:sp>
        <p:nvSpPr>
          <p:cNvPr id="8" name="Espace réservé du texte 7"/>
          <p:cNvSpPr>
            <a:spLocks noGrp="1"/>
          </p:cNvSpPr>
          <p:nvPr>
            <p:ph type="body" sz="quarter" idx="13"/>
          </p:nvPr>
        </p:nvSpPr>
        <p:spPr>
          <a:xfrm>
            <a:off x="1143000" y="1117071"/>
            <a:ext cx="9754129" cy="812800"/>
          </a:xfrm>
        </p:spPr>
        <p:txBody>
          <a:bodyPr/>
          <a:lstStyle>
            <a:lvl1pPr marL="0" indent="0">
              <a:buFontTx/>
              <a:buNone/>
              <a:defRPr/>
            </a:lvl1pPr>
          </a:lstStyle>
          <a:p>
            <a:pPr lvl="0"/>
            <a:r>
              <a:rPr lang="fr-FR" dirty="0" smtClean="0"/>
              <a:t>Cliquez pour modifier les styles du texte </a:t>
            </a:r>
            <a:r>
              <a:rPr lang="fr-FR" smtClean="0"/>
              <a:t>du masque</a:t>
            </a:r>
            <a:endParaRPr lang="fr-FR" dirty="0" smtClean="0"/>
          </a:p>
        </p:txBody>
      </p:sp>
      <p:sp>
        <p:nvSpPr>
          <p:cNvPr id="10" name="Espace réservé du texte 9"/>
          <p:cNvSpPr>
            <a:spLocks noGrp="1"/>
          </p:cNvSpPr>
          <p:nvPr>
            <p:ph type="body" sz="quarter" idx="14"/>
          </p:nvPr>
        </p:nvSpPr>
        <p:spPr>
          <a:xfrm>
            <a:off x="1143000" y="2471738"/>
            <a:ext cx="9753600" cy="3606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3260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97" y="92077"/>
            <a:ext cx="11819467" cy="6650420"/>
          </a:xfrm>
          <a:prstGeom prst="rect">
            <a:avLst/>
          </a:prstGeom>
        </p:spPr>
      </p:pic>
      <p:sp>
        <p:nvSpPr>
          <p:cNvPr id="3" name="Espace réservé de la date 2"/>
          <p:cNvSpPr>
            <a:spLocks noGrp="1"/>
          </p:cNvSpPr>
          <p:nvPr>
            <p:ph type="dt" sz="half" idx="10"/>
          </p:nvPr>
        </p:nvSpPr>
        <p:spPr>
          <a:xfrm>
            <a:off x="1159933" y="582083"/>
            <a:ext cx="2743200" cy="365125"/>
          </a:xfrm>
        </p:spPr>
        <p:txBody>
          <a:bodyPr/>
          <a:lstStyle/>
          <a:p>
            <a:fld id="{3CAEF22E-D7D2-894E-B3D7-758017DF4B84}" type="datetime1">
              <a:rPr lang="fr-FR" smtClean="0"/>
              <a:t>29/01/2018</a:t>
            </a:fld>
            <a:endParaRPr lang="fr-FR" dirty="0"/>
          </a:p>
        </p:txBody>
      </p:sp>
      <p:sp>
        <p:nvSpPr>
          <p:cNvPr id="5" name="Espace réservé du numéro de diapositive 4"/>
          <p:cNvSpPr>
            <a:spLocks noGrp="1"/>
          </p:cNvSpPr>
          <p:nvPr>
            <p:ph type="sldNum" sz="quarter" idx="12"/>
          </p:nvPr>
        </p:nvSpPr>
        <p:spPr>
          <a:xfrm>
            <a:off x="9347203" y="6356349"/>
            <a:ext cx="2743200" cy="365125"/>
          </a:xfrm>
        </p:spPr>
        <p:txBody>
          <a:bodyPr/>
          <a:lstStyle/>
          <a:p>
            <a:fld id="{62B4C9B9-3EE7-1E48-91F6-F91CEFF5EDA1}" type="slidenum">
              <a:rPr lang="fr-FR" smtClean="0"/>
              <a:t>‹N°›</a:t>
            </a:fld>
            <a:endParaRPr lang="fr-FR" dirty="0"/>
          </a:p>
        </p:txBody>
      </p:sp>
      <p:sp>
        <p:nvSpPr>
          <p:cNvPr id="10" name="Espace réservé du contenu 9"/>
          <p:cNvSpPr>
            <a:spLocks noGrp="1"/>
          </p:cNvSpPr>
          <p:nvPr>
            <p:ph sz="quarter" idx="14"/>
          </p:nvPr>
        </p:nvSpPr>
        <p:spPr>
          <a:xfrm>
            <a:off x="1228194" y="2608263"/>
            <a:ext cx="4427537" cy="35052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texte 11"/>
          <p:cNvSpPr>
            <a:spLocks noGrp="1"/>
          </p:cNvSpPr>
          <p:nvPr>
            <p:ph type="body" sz="quarter" idx="15"/>
          </p:nvPr>
        </p:nvSpPr>
        <p:spPr>
          <a:xfrm>
            <a:off x="1201738" y="1176867"/>
            <a:ext cx="10075862" cy="1201737"/>
          </a:xfrm>
        </p:spPr>
        <p:txBody>
          <a:bodyPr/>
          <a:lstStyle>
            <a:lvl1pPr marL="0" indent="0">
              <a:buFontTx/>
              <a:buNone/>
              <a:defRPr/>
            </a:lvl1pPr>
          </a:lstStyle>
          <a:p>
            <a:pPr lvl="0"/>
            <a:r>
              <a:rPr lang="fr-FR" dirty="0" smtClean="0"/>
              <a:t>Cliquez pour modifier les styles du texte </a:t>
            </a:r>
            <a:r>
              <a:rPr lang="fr-FR" smtClean="0"/>
              <a:t>du masque</a:t>
            </a:r>
            <a:endParaRPr lang="fr-FR" dirty="0" smtClean="0"/>
          </a:p>
        </p:txBody>
      </p:sp>
      <p:sp>
        <p:nvSpPr>
          <p:cNvPr id="14" name="Espace réservé du texte 13"/>
          <p:cNvSpPr>
            <a:spLocks noGrp="1"/>
          </p:cNvSpPr>
          <p:nvPr>
            <p:ph type="body" sz="quarter" idx="16"/>
          </p:nvPr>
        </p:nvSpPr>
        <p:spPr>
          <a:xfrm>
            <a:off x="6883928" y="2608263"/>
            <a:ext cx="4376737" cy="3505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8973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5" name="Espace réservé du numéro de diapositive 4"/>
          <p:cNvSpPr>
            <a:spLocks noGrp="1"/>
          </p:cNvSpPr>
          <p:nvPr>
            <p:ph type="sldNum" sz="quarter" idx="12"/>
          </p:nvPr>
        </p:nvSpPr>
        <p:spPr>
          <a:xfrm>
            <a:off x="9208008" y="6301486"/>
            <a:ext cx="2743200" cy="365125"/>
          </a:xfrm>
        </p:spPr>
        <p:txBody>
          <a:bodyPr/>
          <a:lstStyle/>
          <a:p>
            <a:fld id="{62B4C9B9-3EE7-1E48-91F6-F91CEFF5EDA1}" type="slidenum">
              <a:rPr lang="fr-FR" smtClean="0"/>
              <a:t>‹N°›</a:t>
            </a:fld>
            <a:endParaRPr lang="fr-FR" dirty="0"/>
          </a:p>
        </p:txBody>
      </p:sp>
      <p:sp>
        <p:nvSpPr>
          <p:cNvPr id="3" name="Espace réservé de la date 2"/>
          <p:cNvSpPr>
            <a:spLocks noGrp="1"/>
          </p:cNvSpPr>
          <p:nvPr>
            <p:ph type="dt" sz="half" idx="10"/>
          </p:nvPr>
        </p:nvSpPr>
        <p:spPr>
          <a:xfrm>
            <a:off x="1194816" y="516255"/>
            <a:ext cx="2743200" cy="365125"/>
          </a:xfrm>
        </p:spPr>
        <p:txBody>
          <a:bodyPr/>
          <a:lstStyle/>
          <a:p>
            <a:fld id="{3CAEF22E-D7D2-894E-B3D7-758017DF4B84}" type="datetime1">
              <a:rPr lang="fr-FR" smtClean="0"/>
              <a:t>29/01/2018</a:t>
            </a:fld>
            <a:endParaRPr lang="fr-FR" dirty="0"/>
          </a:p>
        </p:txBody>
      </p:sp>
      <p:sp>
        <p:nvSpPr>
          <p:cNvPr id="8" name="Rectangle 7"/>
          <p:cNvSpPr/>
          <p:nvPr userDrawn="1"/>
        </p:nvSpPr>
        <p:spPr>
          <a:xfrm>
            <a:off x="1901952" y="1335024"/>
            <a:ext cx="3072384" cy="84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19081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EF22E-D7D2-894E-B3D7-758017DF4B84}" type="datetime1">
              <a:rPr lang="fr-FR" smtClean="0"/>
              <a:t>29/01/2018</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4C9B9-3EE7-1E48-91F6-F91CEFF5EDA1}" type="slidenum">
              <a:rPr lang="fr-FR" smtClean="0"/>
              <a:t>‹N°›</a:t>
            </a:fld>
            <a:endParaRPr lang="fr-FR" dirty="0"/>
          </a:p>
        </p:txBody>
      </p:sp>
    </p:spTree>
    <p:extLst>
      <p:ext uri="{BB962C8B-B14F-4D97-AF65-F5344CB8AC3E}">
        <p14:creationId xmlns:p14="http://schemas.microsoft.com/office/powerpoint/2010/main" val="374917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of-crlr-rec.local-trust.com/index.php?page=entreprise.EntrepriseDetailsConsultation&amp;refConsultation=36&amp;orgAcronyme=u6i" TargetMode="Externa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of-crlr-rec.local-trust.com/index.php?page=entreprise.EntrepriseDetailsConsultation&amp;refConsultation=36&amp;orgAcronyme=u6i"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archesformation.laregion.fr/"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SIGMA FP</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198" y="613317"/>
            <a:ext cx="54673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texte 2"/>
          <p:cNvSpPr>
            <a:spLocks noGrp="1"/>
          </p:cNvSpPr>
          <p:nvPr>
            <p:ph type="body" sz="quarter" idx="10"/>
          </p:nvPr>
        </p:nvSpPr>
        <p:spPr>
          <a:xfrm>
            <a:off x="1750741" y="3979862"/>
            <a:ext cx="6461397" cy="1049337"/>
          </a:xfrm>
        </p:spPr>
        <p:txBody>
          <a:bodyPr/>
          <a:lstStyle/>
          <a:p>
            <a:r>
              <a:rPr lang="fr-FR" dirty="0" smtClean="0"/>
              <a:t>Mode opératoire</a:t>
            </a:r>
          </a:p>
          <a:p>
            <a:r>
              <a:rPr lang="fr-FR" dirty="0" smtClean="0"/>
              <a:t>Foire aux questions</a:t>
            </a:r>
          </a:p>
        </p:txBody>
      </p:sp>
    </p:spTree>
    <p:extLst>
      <p:ext uri="{BB962C8B-B14F-4D97-AF65-F5344CB8AC3E}">
        <p14:creationId xmlns:p14="http://schemas.microsoft.com/office/powerpoint/2010/main" val="1682668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10</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Etape 3 : Préparer sa réponse (1/2)</a:t>
            </a:r>
            <a:endParaRPr lang="fr-FR" dirty="0">
              <a:solidFill>
                <a:srgbClr val="FF0000"/>
              </a:solidFill>
            </a:endParaRPr>
          </a:p>
        </p:txBody>
      </p:sp>
      <p:sp>
        <p:nvSpPr>
          <p:cNvPr id="4" name="Rectangle 3"/>
          <p:cNvSpPr/>
          <p:nvPr/>
        </p:nvSpPr>
        <p:spPr>
          <a:xfrm>
            <a:off x="1201738" y="2082909"/>
            <a:ext cx="10096500" cy="4585871"/>
          </a:xfrm>
          <a:prstGeom prst="rect">
            <a:avLst/>
          </a:prstGeom>
        </p:spPr>
        <p:txBody>
          <a:bodyPr wrap="square">
            <a:spAutoFit/>
          </a:bodyPr>
          <a:lstStyle/>
          <a:p>
            <a:pPr>
              <a:defRPr/>
            </a:pPr>
            <a:endParaRPr lang="fr-FR" dirty="0" smtClean="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marL="742950" lvl="1" indent="-285750">
              <a:buFont typeface="Courier New" pitchFamily="49" charset="0"/>
              <a:buChar char="o"/>
              <a:defRPr/>
            </a:pPr>
            <a:endParaRPr lang="fr-FR" dirty="0" smtClean="0"/>
          </a:p>
          <a:p>
            <a:pPr marL="285750" indent="-285750">
              <a:buFont typeface="Wingdings" pitchFamily="2" charset="2"/>
              <a:buChar char="Ø"/>
              <a:defRPr/>
            </a:pPr>
            <a:r>
              <a:rPr lang="fr-FR" dirty="0"/>
              <a:t>Annonces &gt; Consultations en cours &gt;</a:t>
            </a:r>
          </a:p>
          <a:p>
            <a:pPr marL="742950" lvl="1" indent="-285750">
              <a:buFont typeface="Courier New" pitchFamily="49" charset="0"/>
              <a:buChar char="o"/>
              <a:defRPr/>
            </a:pPr>
            <a:endParaRPr lang="fr-FR" dirty="0" smtClean="0"/>
          </a:p>
          <a:p>
            <a:pPr marL="742950" lvl="1" indent="-285750">
              <a:buFont typeface="Courier New" pitchFamily="49" charset="0"/>
              <a:buChar char="o"/>
              <a:defRPr/>
            </a:pPr>
            <a:r>
              <a:rPr lang="fr-FR" dirty="0">
                <a:hlinkClick r:id="rId2"/>
              </a:rPr>
              <a:t>Consultations</a:t>
            </a:r>
            <a:r>
              <a:rPr lang="fr-FR" dirty="0"/>
              <a:t>&gt; Détails</a:t>
            </a:r>
            <a:endParaRPr lang="fr-FR" dirty="0" smtClean="0"/>
          </a:p>
          <a:p>
            <a:pPr marL="742950" lvl="1" indent="-285750">
              <a:buFont typeface="Courier New" pitchFamily="49" charset="0"/>
              <a:buChar char="o"/>
              <a:defRPr/>
            </a:pPr>
            <a:endParaRPr lang="fr-FR" dirty="0"/>
          </a:p>
          <a:p>
            <a:pPr>
              <a:defRPr/>
            </a:pPr>
            <a:endParaRPr lang="fr-FR" dirty="0"/>
          </a:p>
          <a:p>
            <a:pPr>
              <a:defRPr/>
            </a:pPr>
            <a:endParaRPr lang="fr-FR" sz="1400" dirty="0" smtClean="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a:p>
            <a:pPr marL="285750" indent="-285750">
              <a:buFont typeface="Wingdings" panose="05000000000000000000" pitchFamily="2" charset="2"/>
              <a:buChar char="Ø"/>
              <a:defRPr/>
            </a:pPr>
            <a:r>
              <a:rPr lang="fr-FR" sz="1600" i="1" u="sng" dirty="0" smtClean="0">
                <a:solidFill>
                  <a:srgbClr val="FF0000"/>
                </a:solidFill>
              </a:rPr>
              <a:t>A retenir</a:t>
            </a:r>
            <a:r>
              <a:rPr lang="fr-FR" sz="1600" i="1" dirty="0" smtClean="0">
                <a:solidFill>
                  <a:srgbClr val="FF0000"/>
                </a:solidFill>
              </a:rPr>
              <a:t> : Vous pouvez effectuer un téléchargement complet ou partiel du DCE. Dans tous les cas, remplir le formulaire de renseignements afin de recevoir les alertes mails de la plate-forme en cas de modification du DCE.</a:t>
            </a:r>
            <a:endParaRPr lang="fr-FR" sz="1600" i="1" dirty="0">
              <a:solidFill>
                <a:srgbClr val="FF0000"/>
              </a:solidFill>
            </a:endParaRPr>
          </a:p>
          <a:p>
            <a:pPr marL="285750" indent="-285750">
              <a:buFont typeface="Wingdings" panose="05000000000000000000" pitchFamily="2" charset="2"/>
              <a:buChar char="Ø"/>
              <a:defRPr/>
            </a:pPr>
            <a:endParaRPr lang="fr-FR" sz="1600" i="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2082909"/>
            <a:ext cx="94297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933" y="4843463"/>
            <a:ext cx="2457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droite 5"/>
          <p:cNvSpPr/>
          <p:nvPr/>
        </p:nvSpPr>
        <p:spPr>
          <a:xfrm>
            <a:off x="5086350" y="48434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863" y="3645009"/>
            <a:ext cx="36936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64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11</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Etape 3 : Préparer sa réponse (2/2)</a:t>
            </a:r>
            <a:endParaRPr lang="fr-FR" dirty="0">
              <a:solidFill>
                <a:srgbClr val="FF0000"/>
              </a:solidFill>
            </a:endParaRPr>
          </a:p>
        </p:txBody>
      </p:sp>
      <p:sp>
        <p:nvSpPr>
          <p:cNvPr id="4" name="Rectangle 3"/>
          <p:cNvSpPr/>
          <p:nvPr/>
        </p:nvSpPr>
        <p:spPr>
          <a:xfrm>
            <a:off x="1201738" y="2082909"/>
            <a:ext cx="10096500" cy="4154984"/>
          </a:xfrm>
          <a:prstGeom prst="rect">
            <a:avLst/>
          </a:prstGeom>
        </p:spPr>
        <p:txBody>
          <a:bodyPr wrap="square">
            <a:spAutoFit/>
          </a:bodyPr>
          <a:lstStyle/>
          <a:p>
            <a:pPr marL="285750" indent="-285750">
              <a:buFont typeface="Wingdings" pitchFamily="2" charset="2"/>
              <a:buChar char="Ø"/>
              <a:defRPr/>
            </a:pPr>
            <a:r>
              <a:rPr lang="fr-FR" dirty="0" smtClean="0"/>
              <a:t>Annonces </a:t>
            </a:r>
            <a:r>
              <a:rPr lang="fr-FR" dirty="0"/>
              <a:t>&gt; Consultations en cours &gt;</a:t>
            </a:r>
          </a:p>
          <a:p>
            <a:pPr marL="742950" lvl="1" indent="-285750">
              <a:buFont typeface="Courier New" pitchFamily="49" charset="0"/>
              <a:buChar char="o"/>
              <a:defRPr/>
            </a:pPr>
            <a:endParaRPr lang="fr-FR" dirty="0" smtClean="0"/>
          </a:p>
          <a:p>
            <a:pPr marL="742950" lvl="1" indent="-285750">
              <a:buFont typeface="Courier New" pitchFamily="49" charset="0"/>
              <a:buChar char="o"/>
              <a:defRPr/>
            </a:pPr>
            <a:r>
              <a:rPr lang="fr-FR" dirty="0">
                <a:hlinkClick r:id="rId2"/>
              </a:rPr>
              <a:t>Consultations</a:t>
            </a:r>
            <a:r>
              <a:rPr lang="fr-FR" dirty="0"/>
              <a:t>&gt; </a:t>
            </a:r>
            <a:r>
              <a:rPr lang="fr-FR" dirty="0" smtClean="0"/>
              <a:t>Détails</a:t>
            </a:r>
          </a:p>
          <a:p>
            <a:pPr marL="742950" lvl="1" indent="-285750">
              <a:buFont typeface="Courier New" pitchFamily="49" charset="0"/>
              <a:buChar char="o"/>
              <a:defRPr/>
            </a:pPr>
            <a:endParaRPr lang="fr-FR" dirty="0"/>
          </a:p>
          <a:p>
            <a:pPr>
              <a:defRPr/>
            </a:pPr>
            <a:endParaRPr lang="fr-FR" dirty="0"/>
          </a:p>
          <a:p>
            <a:pPr>
              <a:defRPr/>
            </a:pPr>
            <a:endParaRPr lang="fr-FR" sz="1400" dirty="0" smtClean="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a:p>
            <a:pPr marL="285750" indent="-285750">
              <a:buFont typeface="Wingdings" panose="05000000000000000000" pitchFamily="2" charset="2"/>
              <a:buChar char="Ø"/>
              <a:defRPr/>
            </a:pPr>
            <a:endParaRPr lang="fr-FR" sz="1600" i="1" u="sng" dirty="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a:p>
            <a:pPr marL="285750" indent="-285750">
              <a:buFont typeface="Wingdings" panose="05000000000000000000" pitchFamily="2" charset="2"/>
              <a:buChar char="Ø"/>
              <a:defRPr/>
            </a:pPr>
            <a:endParaRPr lang="fr-FR" sz="1600" i="1" u="sng" dirty="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a:p>
            <a:pPr>
              <a:defRPr/>
            </a:pPr>
            <a:endParaRPr lang="fr-FR" sz="1600" i="1" u="sng" dirty="0" smtClean="0">
              <a:solidFill>
                <a:srgbClr val="FF0000"/>
              </a:solidFill>
            </a:endParaRPr>
          </a:p>
          <a:p>
            <a:pPr marL="285750" indent="-285750">
              <a:buFont typeface="Wingdings" panose="05000000000000000000" pitchFamily="2" charset="2"/>
              <a:buChar char="Ø"/>
              <a:defRPr/>
            </a:pPr>
            <a:r>
              <a:rPr lang="fr-FR" sz="1600" i="1" u="sng" dirty="0" smtClean="0">
                <a:solidFill>
                  <a:srgbClr val="FF0000"/>
                </a:solidFill>
              </a:rPr>
              <a:t>A retenir</a:t>
            </a:r>
            <a:r>
              <a:rPr lang="fr-FR" sz="1600" i="1" dirty="0" smtClean="0">
                <a:solidFill>
                  <a:srgbClr val="FF0000"/>
                </a:solidFill>
              </a:rPr>
              <a:t> : Dans tous les cas, remplir le formulaire de renseignements afin de recevoir les alertes mails de la plate-forme envoyées lors de la réponse de la Région aux questions posées.</a:t>
            </a:r>
          </a:p>
          <a:p>
            <a:pPr marL="285750" indent="-285750">
              <a:buFont typeface="Wingdings" panose="05000000000000000000" pitchFamily="2" charset="2"/>
              <a:buChar char="Ø"/>
              <a:defRPr/>
            </a:pPr>
            <a:endParaRPr lang="fr-FR" sz="1600" i="1" dirty="0">
              <a:solidFill>
                <a:srgbClr val="FF0000"/>
              </a:solidFill>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3241238"/>
            <a:ext cx="96964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076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12</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Etape 4 : Répondre (1/3)</a:t>
            </a:r>
            <a:endParaRPr lang="fr-FR" dirty="0">
              <a:solidFill>
                <a:srgbClr val="FF0000"/>
              </a:solidFill>
            </a:endParaRPr>
          </a:p>
        </p:txBody>
      </p:sp>
      <p:sp>
        <p:nvSpPr>
          <p:cNvPr id="4" name="Rectangle 3"/>
          <p:cNvSpPr/>
          <p:nvPr/>
        </p:nvSpPr>
        <p:spPr>
          <a:xfrm>
            <a:off x="1201738" y="2082909"/>
            <a:ext cx="10096500" cy="4724370"/>
          </a:xfrm>
          <a:prstGeom prst="rect">
            <a:avLst/>
          </a:prstGeom>
        </p:spPr>
        <p:txBody>
          <a:bodyPr wrap="square">
            <a:spAutoFit/>
          </a:bodyPr>
          <a:lstStyle/>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lvl="1">
              <a:defRPr/>
            </a:pPr>
            <a:endParaRPr lang="fr-FR" dirty="0"/>
          </a:p>
          <a:p>
            <a:pPr lvl="1">
              <a:defRPr/>
            </a:pPr>
            <a:endParaRPr lang="fr-FR" sz="1100" dirty="0" smtClean="0"/>
          </a:p>
          <a:p>
            <a:pPr marL="285750" indent="-285750">
              <a:buFont typeface="Wingdings" pitchFamily="2" charset="2"/>
              <a:buChar char="Ø"/>
              <a:defRPr/>
            </a:pPr>
            <a:r>
              <a:rPr lang="fr-FR" dirty="0"/>
              <a:t>Annonces &gt; Consultations en cours </a:t>
            </a:r>
          </a:p>
          <a:p>
            <a:pPr lvl="1">
              <a:defRPr/>
            </a:pPr>
            <a:endParaRPr lang="fr-FR" dirty="0" smtClean="0"/>
          </a:p>
          <a:p>
            <a:pPr lvl="1">
              <a:defRPr/>
            </a:pPr>
            <a:endParaRPr lang="fr-FR" dirty="0"/>
          </a:p>
          <a:p>
            <a:pPr lvl="1">
              <a:defRPr/>
            </a:pPr>
            <a:endParaRPr lang="fr-FR" dirty="0" smtClean="0"/>
          </a:p>
          <a:p>
            <a:pPr lvl="1">
              <a:defRPr/>
            </a:pPr>
            <a:endParaRPr lang="fr-FR" dirty="0" smtClean="0"/>
          </a:p>
          <a:p>
            <a:pPr marL="742950" lvl="1" indent="-285750">
              <a:buFont typeface="Courier New" pitchFamily="49" charset="0"/>
              <a:buChar char="o"/>
              <a:defRPr/>
            </a:pPr>
            <a:endParaRPr lang="fr-FR" dirty="0"/>
          </a:p>
          <a:p>
            <a:pPr>
              <a:defRPr/>
            </a:pPr>
            <a:endParaRPr lang="fr-FR" sz="1400" dirty="0" smtClean="0">
              <a:solidFill>
                <a:srgbClr val="FF0000"/>
              </a:solidFill>
            </a:endParaRPr>
          </a:p>
          <a:p>
            <a:pPr>
              <a:defRPr/>
            </a:pPr>
            <a:endParaRPr lang="fr-FR" sz="1400" dirty="0" smtClean="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a:p>
            <a:pPr marL="285750" indent="-285750">
              <a:buFont typeface="Wingdings" panose="05000000000000000000" pitchFamily="2" charset="2"/>
              <a:buChar char="Ø"/>
              <a:defRPr/>
            </a:pPr>
            <a:r>
              <a:rPr lang="fr-FR" sz="1600" i="1" u="sng" dirty="0" smtClean="0">
                <a:solidFill>
                  <a:srgbClr val="FF0000"/>
                </a:solidFill>
              </a:rPr>
              <a:t>A retenir</a:t>
            </a:r>
            <a:r>
              <a:rPr lang="fr-FR" sz="1600" i="1" dirty="0" smtClean="0">
                <a:solidFill>
                  <a:srgbClr val="FF0000"/>
                </a:solidFill>
              </a:rPr>
              <a:t> : Aucune signature électronique n’est requise pour déposer une offre électronique. Se préparer à répondre à l’avance, n’attendez-pas le dernier jour pour répondre.</a:t>
            </a:r>
            <a:endParaRPr lang="fr-FR" sz="1600" i="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2" y="2073383"/>
            <a:ext cx="94392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49" y="4052888"/>
            <a:ext cx="93630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515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13</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Etape 4 : Répondre (2/3)</a:t>
            </a:r>
            <a:endParaRPr lang="fr-FR" dirty="0">
              <a:solidFill>
                <a:srgbClr val="FF0000"/>
              </a:solidFill>
            </a:endParaRPr>
          </a:p>
        </p:txBody>
      </p:sp>
      <p:sp>
        <p:nvSpPr>
          <p:cNvPr id="4" name="Rectangle 3"/>
          <p:cNvSpPr/>
          <p:nvPr/>
        </p:nvSpPr>
        <p:spPr>
          <a:xfrm>
            <a:off x="1201738" y="2082909"/>
            <a:ext cx="10096500" cy="4508927"/>
          </a:xfrm>
          <a:prstGeom prst="rect">
            <a:avLst/>
          </a:prstGeom>
        </p:spPr>
        <p:txBody>
          <a:bodyPr wrap="square">
            <a:spAutoFit/>
          </a:bodyPr>
          <a:lstStyle/>
          <a:p>
            <a:pPr lvl="1">
              <a:defRPr/>
            </a:pPr>
            <a:endParaRPr lang="fr-FR" sz="1100" dirty="0" smtClean="0"/>
          </a:p>
          <a:p>
            <a:pPr marL="285750" indent="-285750">
              <a:buFont typeface="Wingdings" pitchFamily="2" charset="2"/>
              <a:buChar char="Ø"/>
              <a:defRPr/>
            </a:pPr>
            <a:r>
              <a:rPr lang="fr-FR" dirty="0"/>
              <a:t>Annonces &gt; Consultations en cours </a:t>
            </a:r>
          </a:p>
          <a:p>
            <a:pPr>
              <a:defRPr/>
            </a:pPr>
            <a:endParaRPr lang="fr-FR" dirty="0"/>
          </a:p>
          <a:p>
            <a:pPr>
              <a:defRPr/>
            </a:pPr>
            <a:r>
              <a:rPr lang="fr-FR" dirty="0" smtClean="0"/>
              <a:t>Pour chaque consultation, le dossier de réponse est constitué d’un dossier de candidature :</a:t>
            </a:r>
          </a:p>
          <a:p>
            <a:pPr>
              <a:defRPr/>
            </a:pPr>
            <a:endParaRPr lang="fr-FR" dirty="0"/>
          </a:p>
          <a:p>
            <a:pPr>
              <a:defRPr/>
            </a:pPr>
            <a:endParaRPr lang="fr-FR" dirty="0" smtClean="0"/>
          </a:p>
          <a:p>
            <a:pPr>
              <a:defRPr/>
            </a:pPr>
            <a:endParaRPr lang="fr-FR" dirty="0"/>
          </a:p>
          <a:p>
            <a:pPr>
              <a:defRPr/>
            </a:pPr>
            <a:endParaRPr lang="fr-FR" dirty="0" smtClean="0"/>
          </a:p>
          <a:p>
            <a:pPr>
              <a:defRPr/>
            </a:pPr>
            <a:r>
              <a:rPr lang="fr-FR" dirty="0" smtClean="0"/>
              <a:t>et d’un ou plusieurs dossier(s) d’offre</a:t>
            </a:r>
          </a:p>
          <a:p>
            <a:pPr lvl="1">
              <a:defRPr/>
            </a:pPr>
            <a:endParaRPr lang="fr-FR" dirty="0"/>
          </a:p>
          <a:p>
            <a:pPr>
              <a:defRPr/>
            </a:pPr>
            <a:endParaRPr lang="fr-FR" sz="1600" i="1" u="sng" dirty="0" smtClean="0">
              <a:solidFill>
                <a:srgbClr val="FF0000"/>
              </a:solidFill>
            </a:endParaRPr>
          </a:p>
          <a:p>
            <a:pPr marL="285750" indent="-285750">
              <a:buFont typeface="Wingdings" panose="05000000000000000000" pitchFamily="2" charset="2"/>
              <a:buChar char="Ø"/>
              <a:defRPr/>
            </a:pPr>
            <a:endParaRPr lang="fr-FR" sz="1600" i="1" u="sng" dirty="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a:p>
            <a:pPr marL="285750" indent="-285750">
              <a:buFont typeface="Wingdings" panose="05000000000000000000" pitchFamily="2" charset="2"/>
              <a:buChar char="Ø"/>
              <a:defRPr/>
            </a:pPr>
            <a:r>
              <a:rPr lang="fr-FR" sz="1600" i="1" u="sng" dirty="0" smtClean="0">
                <a:solidFill>
                  <a:srgbClr val="FF0000"/>
                </a:solidFill>
              </a:rPr>
              <a:t>A retenir</a:t>
            </a:r>
            <a:r>
              <a:rPr lang="fr-FR" sz="1600" i="1" dirty="0" smtClean="0">
                <a:solidFill>
                  <a:srgbClr val="FF0000"/>
                </a:solidFill>
              </a:rPr>
              <a:t> : Pour créer un dossier d’offre, il faut que le dossier de candidature soit </a:t>
            </a:r>
            <a:r>
              <a:rPr lang="fr-FR" sz="1600" i="1" dirty="0" err="1" smtClean="0">
                <a:solidFill>
                  <a:srgbClr val="FF0000"/>
                </a:solidFill>
              </a:rPr>
              <a:t>préala-blement</a:t>
            </a:r>
            <a:r>
              <a:rPr lang="fr-FR" sz="1600" i="1" dirty="0" smtClean="0">
                <a:solidFill>
                  <a:srgbClr val="FF0000"/>
                </a:solidFill>
              </a:rPr>
              <a:t> validé.</a:t>
            </a:r>
            <a:endParaRPr lang="fr-FR" sz="1600" i="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2" y="3422228"/>
            <a:ext cx="93249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88" y="4810125"/>
            <a:ext cx="93726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555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14</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Etape 4 : Répondre (3/3)</a:t>
            </a:r>
            <a:endParaRPr lang="fr-FR" dirty="0">
              <a:solidFill>
                <a:srgbClr val="FF0000"/>
              </a:solidFill>
            </a:endParaRPr>
          </a:p>
        </p:txBody>
      </p:sp>
      <p:sp>
        <p:nvSpPr>
          <p:cNvPr id="4" name="Rectangle 3"/>
          <p:cNvSpPr/>
          <p:nvPr/>
        </p:nvSpPr>
        <p:spPr>
          <a:xfrm>
            <a:off x="1201738" y="2082909"/>
            <a:ext cx="10096500" cy="3708708"/>
          </a:xfrm>
          <a:prstGeom prst="rect">
            <a:avLst/>
          </a:prstGeom>
        </p:spPr>
        <p:txBody>
          <a:bodyPr wrap="square">
            <a:spAutoFit/>
          </a:bodyPr>
          <a:lstStyle/>
          <a:p>
            <a:pPr lvl="1">
              <a:defRPr/>
            </a:pPr>
            <a:endParaRPr lang="fr-FR" sz="1100" dirty="0" smtClean="0"/>
          </a:p>
          <a:p>
            <a:pPr marL="285750" indent="-285750">
              <a:buFont typeface="Wingdings" pitchFamily="2" charset="2"/>
              <a:buChar char="Ø"/>
              <a:defRPr/>
            </a:pPr>
            <a:r>
              <a:rPr lang="fr-FR" dirty="0" smtClean="0"/>
              <a:t>Contenu d’un dossier de réponse en ligne</a:t>
            </a:r>
            <a:endParaRPr lang="fr-FR" dirty="0"/>
          </a:p>
          <a:p>
            <a:pPr>
              <a:defRPr/>
            </a:pPr>
            <a:endParaRPr lang="fr-FR" dirty="0"/>
          </a:p>
          <a:p>
            <a:pPr>
              <a:defRPr/>
            </a:pPr>
            <a:r>
              <a:rPr lang="fr-FR" dirty="0" smtClean="0"/>
              <a:t>Un dossier de réponse est composé :</a:t>
            </a:r>
          </a:p>
          <a:p>
            <a:pPr marL="285750" indent="-285750">
              <a:buFontTx/>
              <a:buChar char="-"/>
              <a:defRPr/>
            </a:pPr>
            <a:endParaRPr lang="fr-FR" dirty="0"/>
          </a:p>
          <a:p>
            <a:pPr marL="285750" indent="-285750">
              <a:buFontTx/>
              <a:buChar char="-"/>
              <a:defRPr/>
            </a:pPr>
            <a:r>
              <a:rPr lang="fr-FR" dirty="0" smtClean="0"/>
              <a:t>de formulaires en ligne </a:t>
            </a:r>
            <a:r>
              <a:rPr lang="fr-FR" sz="1600" dirty="0" smtClean="0"/>
              <a:t>(candidature, offre(s))</a:t>
            </a:r>
          </a:p>
          <a:p>
            <a:pPr marL="285750" indent="-285750">
              <a:buFontTx/>
              <a:buChar char="-"/>
              <a:defRPr/>
            </a:pPr>
            <a:r>
              <a:rPr lang="fr-FR" dirty="0"/>
              <a:t>d</a:t>
            </a:r>
            <a:r>
              <a:rPr lang="fr-FR" dirty="0" smtClean="0"/>
              <a:t>’éditions générées automatiquement</a:t>
            </a:r>
          </a:p>
          <a:p>
            <a:pPr marL="285750" indent="-285750">
              <a:buFontTx/>
              <a:buChar char="-"/>
              <a:defRPr/>
            </a:pPr>
            <a:r>
              <a:rPr lang="fr-FR" dirty="0"/>
              <a:t>d</a:t>
            </a:r>
            <a:r>
              <a:rPr lang="fr-FR" dirty="0" smtClean="0"/>
              <a:t>e pièces justificatives déposées </a:t>
            </a:r>
            <a:r>
              <a:rPr lang="fr-FR" sz="1600" dirty="0" smtClean="0"/>
              <a:t>(ex : annexe technique, CV…)</a:t>
            </a:r>
          </a:p>
          <a:p>
            <a:pPr lvl="1">
              <a:defRPr/>
            </a:pPr>
            <a:endParaRPr lang="fr-FR" dirty="0"/>
          </a:p>
          <a:p>
            <a:pPr>
              <a:defRPr/>
            </a:pPr>
            <a:endParaRPr lang="fr-FR" sz="1600" i="1" u="sng" dirty="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a:p>
            <a:pPr marL="285750" indent="-285750">
              <a:buFont typeface="Wingdings" panose="05000000000000000000" pitchFamily="2" charset="2"/>
              <a:buChar char="Ø"/>
              <a:defRPr/>
            </a:pPr>
            <a:r>
              <a:rPr lang="fr-FR" sz="1600" i="1" u="sng" dirty="0" smtClean="0">
                <a:solidFill>
                  <a:srgbClr val="FF0000"/>
                </a:solidFill>
              </a:rPr>
              <a:t>A retenir</a:t>
            </a:r>
            <a:r>
              <a:rPr lang="fr-FR" sz="1600" i="1" dirty="0" smtClean="0">
                <a:solidFill>
                  <a:srgbClr val="FF0000"/>
                </a:solidFill>
              </a:rPr>
              <a:t> : Pour valider les formulaires en ligne, il faut avoir saisi tous les champs obligatoires (signalés par une </a:t>
            </a:r>
            <a:r>
              <a:rPr lang="fr-FR" sz="1600" i="1" dirty="0" smtClean="0">
                <a:solidFill>
                  <a:srgbClr val="FF0000"/>
                </a:solidFill>
                <a:sym typeface="Wingdings 2"/>
              </a:rPr>
              <a:t>) et déposé les pièces requises</a:t>
            </a:r>
            <a:r>
              <a:rPr lang="fr-FR" sz="1600" i="1" dirty="0" smtClean="0">
                <a:solidFill>
                  <a:srgbClr val="FF0000"/>
                </a:solidFill>
              </a:rPr>
              <a:t>.</a:t>
            </a:r>
            <a:endParaRPr lang="fr-FR" sz="1600" i="1" dirty="0">
              <a:solidFill>
                <a:srgbClr val="FF0000"/>
              </a:solidFill>
            </a:endParaRPr>
          </a:p>
        </p:txBody>
      </p:sp>
    </p:spTree>
    <p:extLst>
      <p:ext uri="{BB962C8B-B14F-4D97-AF65-F5344CB8AC3E}">
        <p14:creationId xmlns:p14="http://schemas.microsoft.com/office/powerpoint/2010/main" val="2197277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15</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Généralités - Conseils pratiques</a:t>
            </a:r>
            <a:endParaRPr lang="fr-FR" dirty="0">
              <a:solidFill>
                <a:srgbClr val="FF0000"/>
              </a:solidFill>
            </a:endParaRPr>
          </a:p>
        </p:txBody>
      </p:sp>
      <p:sp>
        <p:nvSpPr>
          <p:cNvPr id="9" name="Rectangle 8"/>
          <p:cNvSpPr/>
          <p:nvPr/>
        </p:nvSpPr>
        <p:spPr>
          <a:xfrm>
            <a:off x="1201738" y="2082909"/>
            <a:ext cx="10096500" cy="3308598"/>
          </a:xfrm>
          <a:prstGeom prst="rect">
            <a:avLst/>
          </a:prstGeom>
        </p:spPr>
        <p:txBody>
          <a:bodyPr wrap="square">
            <a:spAutoFit/>
          </a:bodyPr>
          <a:lstStyle/>
          <a:p>
            <a:pPr lvl="1">
              <a:defRPr/>
            </a:pPr>
            <a:endParaRPr lang="fr-FR" sz="1100" dirty="0" smtClean="0"/>
          </a:p>
          <a:p>
            <a:pPr marL="285750" indent="-285750">
              <a:buFont typeface="Wingdings" pitchFamily="2" charset="2"/>
              <a:buChar char="Ø"/>
              <a:defRPr/>
            </a:pPr>
            <a:r>
              <a:rPr lang="fr-FR" dirty="0" smtClean="0"/>
              <a:t>Lors de la saisie de votre réponse, sauvegardez régulièrement vos formulaires, à l’aide du bouton enregistrer </a:t>
            </a:r>
          </a:p>
          <a:p>
            <a:pPr marL="285750" indent="-285750">
              <a:buFont typeface="Wingdings" pitchFamily="2" charset="2"/>
              <a:buChar char="Ø"/>
              <a:defRPr/>
            </a:pPr>
            <a:endParaRPr lang="fr-FR" dirty="0" smtClean="0"/>
          </a:p>
          <a:p>
            <a:pPr marL="285750" indent="-285750">
              <a:buFont typeface="Wingdings" pitchFamily="2" charset="2"/>
              <a:buChar char="Ø"/>
              <a:defRPr/>
            </a:pPr>
            <a:r>
              <a:rPr lang="fr-FR" dirty="0" smtClean="0"/>
              <a:t>Lorsque vous quittez l’application, utilisez toujours le bouton Déconnexion  </a:t>
            </a:r>
            <a:endParaRPr lang="fr-FR" dirty="0"/>
          </a:p>
          <a:p>
            <a:pPr>
              <a:defRPr/>
            </a:pPr>
            <a:endParaRPr lang="fr-FR" dirty="0" smtClean="0"/>
          </a:p>
          <a:p>
            <a:pPr marL="285750" indent="-285750" algn="just">
              <a:buFont typeface="Wingdings" pitchFamily="2" charset="2"/>
              <a:buChar char="Ø"/>
              <a:defRPr/>
            </a:pPr>
            <a:r>
              <a:rPr lang="fr-FR" dirty="0" smtClean="0"/>
              <a:t>Veillez à la qualité de vos saisies, car ces informations seront ensuite diffusées </a:t>
            </a:r>
            <a:r>
              <a:rPr lang="fr-FR" dirty="0" smtClean="0"/>
              <a:t>dans</a:t>
            </a:r>
            <a:r>
              <a:rPr lang="fr-FR" dirty="0" smtClean="0"/>
              <a:t> </a:t>
            </a:r>
            <a:r>
              <a:rPr lang="fr-FR" dirty="0" smtClean="0"/>
              <a:t>les systèmes d’information des prescripteurs (Pôle Emploi, MLI…) et </a:t>
            </a:r>
            <a:r>
              <a:rPr lang="fr-FR" dirty="0" smtClean="0"/>
              <a:t>sur le portail </a:t>
            </a:r>
            <a:endParaRPr lang="fr-FR" dirty="0" smtClean="0"/>
          </a:p>
          <a:p>
            <a:pPr>
              <a:defRPr/>
            </a:pPr>
            <a:endParaRPr lang="fr-FR" dirty="0"/>
          </a:p>
          <a:p>
            <a:pPr>
              <a:defRPr/>
            </a:pPr>
            <a:endParaRPr lang="fr-FR" dirty="0" smtClean="0"/>
          </a:p>
          <a:p>
            <a:pPr>
              <a:defRPr/>
            </a:pP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2557462"/>
            <a:ext cx="5238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3813" y="3157537"/>
            <a:ext cx="11144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499" y="4204392"/>
            <a:ext cx="24669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304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16</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Généralités - Documentation</a:t>
            </a:r>
            <a:endParaRPr lang="fr-FR" dirty="0">
              <a:solidFill>
                <a:srgbClr val="FF0000"/>
              </a:solidFill>
            </a:endParaRPr>
          </a:p>
        </p:txBody>
      </p:sp>
      <p:sp>
        <p:nvSpPr>
          <p:cNvPr id="6" name="Rectangle 5"/>
          <p:cNvSpPr/>
          <p:nvPr/>
        </p:nvSpPr>
        <p:spPr>
          <a:xfrm>
            <a:off x="1201738" y="2082909"/>
            <a:ext cx="10096500" cy="4062651"/>
          </a:xfrm>
          <a:prstGeom prst="rect">
            <a:avLst/>
          </a:prstGeom>
        </p:spPr>
        <p:txBody>
          <a:bodyPr wrap="square">
            <a:spAutoFit/>
          </a:bodyPr>
          <a:lstStyle/>
          <a:p>
            <a:pPr lvl="1">
              <a:defRPr/>
            </a:pPr>
            <a:endParaRPr lang="fr-FR" sz="1100" dirty="0"/>
          </a:p>
          <a:p>
            <a:pPr lvl="1">
              <a:defRPr/>
            </a:pPr>
            <a:endParaRPr lang="fr-FR" sz="1100" dirty="0" smtClean="0"/>
          </a:p>
          <a:p>
            <a:pPr>
              <a:defRPr/>
            </a:pPr>
            <a:r>
              <a:rPr lang="fr-FR" dirty="0" smtClean="0"/>
              <a:t>Il est fortement recommandé de prendre connaissance de la documentation mise à disposition dans la plate-forme :</a:t>
            </a:r>
            <a:endParaRPr lang="fr-FR" sz="1600" i="1" dirty="0">
              <a:solidFill>
                <a:srgbClr val="FF0000"/>
              </a:solidFill>
            </a:endParaRPr>
          </a:p>
          <a:p>
            <a:pPr>
              <a:defRPr/>
            </a:pPr>
            <a:endParaRPr lang="fr-FR" dirty="0"/>
          </a:p>
          <a:p>
            <a:pPr marL="285750" indent="-285750">
              <a:buFont typeface="Wingdings" pitchFamily="2" charset="2"/>
              <a:buChar char="Ø"/>
              <a:defRPr/>
            </a:pPr>
            <a:r>
              <a:rPr lang="fr-FR" dirty="0" smtClean="0"/>
              <a:t>Aide &gt; Guide d’utilisation</a:t>
            </a:r>
            <a:endParaRPr lang="fr-FR" dirty="0"/>
          </a:p>
          <a:p>
            <a:pPr>
              <a:defRPr/>
            </a:pPr>
            <a:endParaRPr lang="fr-FR" dirty="0"/>
          </a:p>
          <a:p>
            <a:pPr>
              <a:defRPr/>
            </a:pPr>
            <a:endParaRPr lang="fr-FR" dirty="0"/>
          </a:p>
          <a:p>
            <a:pPr>
              <a:defRPr/>
            </a:pPr>
            <a:endParaRPr lang="fr-FR" sz="1600" i="1" dirty="0" smtClean="0">
              <a:solidFill>
                <a:srgbClr val="FF0000"/>
              </a:solidFill>
            </a:endParaRPr>
          </a:p>
          <a:p>
            <a:pPr marL="285750" indent="-285750">
              <a:buFont typeface="Wingdings" pitchFamily="2" charset="2"/>
              <a:buChar char="Ø"/>
              <a:defRPr/>
            </a:pPr>
            <a:r>
              <a:rPr lang="fr-FR" dirty="0" smtClean="0"/>
              <a:t>Page d’accueil &gt; Foire aux questions</a:t>
            </a:r>
          </a:p>
          <a:p>
            <a:pPr>
              <a:defRPr/>
            </a:pPr>
            <a:endParaRPr lang="fr-FR" sz="1600" i="1" dirty="0">
              <a:solidFill>
                <a:srgbClr val="FF0000"/>
              </a:solidFill>
            </a:endParaRPr>
          </a:p>
          <a:p>
            <a:pPr>
              <a:defRPr/>
            </a:pPr>
            <a:endParaRPr lang="fr-FR" sz="1600" i="1" dirty="0" smtClean="0">
              <a:solidFill>
                <a:srgbClr val="FF0000"/>
              </a:solidFill>
            </a:endParaRPr>
          </a:p>
          <a:p>
            <a:pPr>
              <a:defRPr/>
            </a:pPr>
            <a:endParaRPr lang="fr-FR" sz="1600" i="1" dirty="0">
              <a:solidFill>
                <a:srgbClr val="FF0000"/>
              </a:solidFill>
            </a:endParaRPr>
          </a:p>
          <a:p>
            <a:pPr>
              <a:defRPr/>
            </a:pPr>
            <a:endParaRPr lang="fr-FR" sz="1600" i="1" dirty="0" smtClean="0">
              <a:solidFill>
                <a:srgbClr val="FF0000"/>
              </a:solidFill>
            </a:endParaRPr>
          </a:p>
          <a:p>
            <a:pPr>
              <a:defRPr/>
            </a:pPr>
            <a:endParaRPr lang="fr-FR" sz="1600" i="1" dirty="0">
              <a:solidFill>
                <a:srgbClr val="FF0000"/>
              </a:solidFill>
            </a:endParaRPr>
          </a:p>
          <a:p>
            <a:pPr>
              <a:defRPr/>
            </a:pPr>
            <a:endParaRPr lang="fr-FR" sz="1600" i="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258" y="3676084"/>
            <a:ext cx="28098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7" y="4895850"/>
            <a:ext cx="39719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599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17</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Généralités - Assistance téléphonique</a:t>
            </a:r>
            <a:endParaRPr lang="fr-FR" dirty="0">
              <a:solidFill>
                <a:srgbClr val="FF0000"/>
              </a:solidFill>
            </a:endParaRP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3192600"/>
            <a:ext cx="32289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96" y="3648166"/>
            <a:ext cx="5952421"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19685" y="2003851"/>
            <a:ext cx="10363735" cy="4524315"/>
          </a:xfrm>
          <a:prstGeom prst="rect">
            <a:avLst/>
          </a:prstGeom>
        </p:spPr>
        <p:txBody>
          <a:bodyPr wrap="none">
            <a:spAutoFit/>
          </a:bodyPr>
          <a:lstStyle/>
          <a:p>
            <a:pPr marL="285750" indent="-285750">
              <a:buFont typeface="Wingdings" pitchFamily="2" charset="2"/>
              <a:buChar char="Ø"/>
              <a:defRPr/>
            </a:pPr>
            <a:r>
              <a:rPr lang="fr-FR" dirty="0" smtClean="0"/>
              <a:t>Aide </a:t>
            </a:r>
            <a:r>
              <a:rPr lang="fr-FR" dirty="0"/>
              <a:t>&gt; </a:t>
            </a:r>
            <a:r>
              <a:rPr lang="fr-FR" dirty="0" smtClean="0"/>
              <a:t>Assistance téléphonique</a:t>
            </a:r>
          </a:p>
          <a:p>
            <a:pPr marL="285750" indent="-285750">
              <a:buFont typeface="Wingdings" pitchFamily="2" charset="2"/>
              <a:buChar char="Ø"/>
              <a:defRPr/>
            </a:pPr>
            <a:endParaRPr lang="fr-FR" dirty="0" smtClean="0"/>
          </a:p>
          <a:p>
            <a:pPr>
              <a:defRPr/>
            </a:pPr>
            <a:r>
              <a:rPr lang="fr-FR" dirty="0"/>
              <a:t>En cas de difficulté technique, un numéro d’assistance est mis à disposition. Le support</a:t>
            </a:r>
          </a:p>
          <a:p>
            <a:pPr>
              <a:defRPr/>
            </a:pPr>
            <a:r>
              <a:rPr lang="fr-FR" dirty="0"/>
              <a:t>téléphonique est ouvert de 9h00 à 19h00 les jours ouvrés.</a:t>
            </a:r>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r>
              <a:rPr lang="fr-FR" dirty="0" smtClean="0"/>
              <a:t> </a:t>
            </a:r>
            <a:endParaRPr lang="fr-FR" dirty="0"/>
          </a:p>
        </p:txBody>
      </p:sp>
    </p:spTree>
    <p:extLst>
      <p:ext uri="{BB962C8B-B14F-4D97-AF65-F5344CB8AC3E}">
        <p14:creationId xmlns:p14="http://schemas.microsoft.com/office/powerpoint/2010/main" val="3822043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18</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Candidature - Présentation</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3662541"/>
          </a:xfrm>
          <a:prstGeom prst="rect">
            <a:avLst/>
          </a:prstGeom>
        </p:spPr>
        <p:txBody>
          <a:bodyPr wrap="square">
            <a:spAutoFit/>
          </a:bodyPr>
          <a:lstStyle/>
          <a:p>
            <a:pPr marL="285750" indent="-285750">
              <a:buFont typeface="Wingdings" pitchFamily="2" charset="2"/>
              <a:buChar char="Ø"/>
              <a:defRPr/>
            </a:pPr>
            <a:r>
              <a:rPr lang="fr-FR" u="sng" dirty="0" smtClean="0"/>
              <a:t>Formulaire de candidature</a:t>
            </a:r>
          </a:p>
          <a:p>
            <a:pPr marL="285750" indent="-285750">
              <a:buFont typeface="Wingdings" pitchFamily="2" charset="2"/>
              <a:buChar char="Ø"/>
              <a:defRPr/>
            </a:pPr>
            <a:endParaRPr lang="fr-FR" dirty="0" smtClean="0"/>
          </a:p>
          <a:p>
            <a:pPr>
              <a:defRPr/>
            </a:pPr>
            <a:r>
              <a:rPr lang="fr-FR" dirty="0" smtClean="0"/>
              <a:t>Le formulaire de candidature est constitué de 4 ONGLETS :</a:t>
            </a:r>
          </a:p>
          <a:p>
            <a:pPr marL="285750" indent="-285750">
              <a:buFontTx/>
              <a:buChar char="-"/>
              <a:defRPr/>
            </a:pPr>
            <a:r>
              <a:rPr lang="fr-FR" dirty="0" smtClean="0"/>
              <a:t>Candidat : </a:t>
            </a:r>
            <a:r>
              <a:rPr lang="fr-FR" sz="1400" b="1" i="1" dirty="0" smtClean="0"/>
              <a:t>type de candidature </a:t>
            </a:r>
            <a:r>
              <a:rPr lang="fr-FR" sz="1400" i="1" dirty="0" smtClean="0"/>
              <a:t>(titulaire seul ou groupement), </a:t>
            </a:r>
            <a:r>
              <a:rPr lang="fr-FR" sz="1400" b="1" i="1" dirty="0" smtClean="0"/>
              <a:t>récapitulatif des lots sur lesquels le candidat répond, coordonnées du siège social et de l’établissement exécutant, identité et coordonnées du représentant légal/du signataire habilité, chiffre d’affaires des 3 derniers exercices.</a:t>
            </a:r>
          </a:p>
          <a:p>
            <a:pPr>
              <a:defRPr/>
            </a:pPr>
            <a:endParaRPr lang="fr-FR" sz="1400" i="1" dirty="0" smtClean="0"/>
          </a:p>
          <a:p>
            <a:pPr marL="285750" indent="-285750">
              <a:buFontTx/>
              <a:buChar char="-"/>
              <a:defRPr/>
            </a:pPr>
            <a:r>
              <a:rPr lang="fr-FR" dirty="0" smtClean="0"/>
              <a:t>Membres du groupement (s’affiche uniquement si réponse en groupement) :</a:t>
            </a:r>
            <a:r>
              <a:rPr lang="fr-FR" b="1" i="1" dirty="0" smtClean="0"/>
              <a:t> </a:t>
            </a:r>
            <a:r>
              <a:rPr lang="fr-FR" sz="1400" b="1" i="1" dirty="0" smtClean="0"/>
              <a:t>mêmes données que le candidat, répartition des prestations.</a:t>
            </a:r>
          </a:p>
          <a:p>
            <a:pPr>
              <a:defRPr/>
            </a:pPr>
            <a:endParaRPr lang="fr-FR" b="1" i="1" dirty="0" smtClean="0"/>
          </a:p>
          <a:p>
            <a:pPr marL="285750" indent="-285750">
              <a:buFontTx/>
              <a:buChar char="-"/>
              <a:defRPr/>
            </a:pPr>
            <a:r>
              <a:rPr lang="fr-FR" dirty="0" smtClean="0"/>
              <a:t>Sites de réalisation : </a:t>
            </a:r>
            <a:r>
              <a:rPr lang="fr-FR" sz="1400" b="1" i="1" dirty="0" smtClean="0"/>
              <a:t>liste et informations sur les sites.</a:t>
            </a:r>
          </a:p>
          <a:p>
            <a:pPr>
              <a:defRPr/>
            </a:pPr>
            <a:endParaRPr lang="fr-FR" b="1" i="1" dirty="0" smtClean="0"/>
          </a:p>
          <a:p>
            <a:pPr marL="285750" indent="-285750">
              <a:buFontTx/>
              <a:buChar char="-"/>
              <a:defRPr/>
            </a:pPr>
            <a:r>
              <a:rPr lang="fr-FR" dirty="0" smtClean="0"/>
              <a:t>Pièces jointes : </a:t>
            </a:r>
            <a:r>
              <a:rPr lang="fr-FR" sz="1400" b="1" i="1" dirty="0" smtClean="0"/>
              <a:t>pièces déposées pour la candidature</a:t>
            </a:r>
            <a:endParaRPr lang="fr-FR" sz="1400" b="1" i="1" dirty="0"/>
          </a:p>
        </p:txBody>
      </p:sp>
    </p:spTree>
    <p:extLst>
      <p:ext uri="{BB962C8B-B14F-4D97-AF65-F5344CB8AC3E}">
        <p14:creationId xmlns:p14="http://schemas.microsoft.com/office/powerpoint/2010/main" val="2508965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19</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Candidature - Editions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3447098"/>
          </a:xfrm>
          <a:prstGeom prst="rect">
            <a:avLst/>
          </a:prstGeom>
        </p:spPr>
        <p:txBody>
          <a:bodyPr wrap="square">
            <a:spAutoFit/>
          </a:bodyPr>
          <a:lstStyle/>
          <a:p>
            <a:pPr marL="285750" indent="-285750">
              <a:buFont typeface="Wingdings" pitchFamily="2" charset="2"/>
              <a:buChar char="Ø"/>
              <a:defRPr/>
            </a:pPr>
            <a:r>
              <a:rPr lang="fr-FR" u="sng" dirty="0" smtClean="0"/>
              <a:t>Documents générés automatiquement (après validation de la candidature)</a:t>
            </a:r>
          </a:p>
          <a:p>
            <a:pPr marL="285750" indent="-285750">
              <a:buFont typeface="Wingdings" pitchFamily="2" charset="2"/>
              <a:buChar char="Ø"/>
              <a:defRPr/>
            </a:pPr>
            <a:endParaRPr lang="fr-FR" dirty="0" smtClean="0"/>
          </a:p>
          <a:p>
            <a:pPr>
              <a:defRPr/>
            </a:pPr>
            <a:r>
              <a:rPr lang="fr-FR" dirty="0" smtClean="0"/>
              <a:t>Lorsque le formulaire de candidature est au statut « Validé », il est possible de générer automatiquement les pièces suivantes :</a:t>
            </a:r>
          </a:p>
          <a:p>
            <a:pPr>
              <a:defRPr/>
            </a:pPr>
            <a:endParaRPr lang="fr-FR" dirty="0" smtClean="0"/>
          </a:p>
          <a:p>
            <a:pPr marL="285750" indent="-285750">
              <a:buFontTx/>
              <a:buChar char="-"/>
              <a:defRPr/>
            </a:pPr>
            <a:r>
              <a:rPr lang="fr-FR" dirty="0" smtClean="0"/>
              <a:t>Fiche de présentation de l’organisme</a:t>
            </a:r>
          </a:p>
          <a:p>
            <a:pPr marL="285750" indent="-285750">
              <a:buFontTx/>
              <a:buChar char="-"/>
              <a:defRPr/>
            </a:pPr>
            <a:r>
              <a:rPr lang="fr-FR" dirty="0" smtClean="0"/>
              <a:t>DC1 – Lettre de candidature</a:t>
            </a:r>
          </a:p>
          <a:p>
            <a:pPr marL="285750" indent="-285750">
              <a:buFontTx/>
              <a:buChar char="-"/>
              <a:defRPr/>
            </a:pPr>
            <a:r>
              <a:rPr lang="fr-FR" dirty="0" smtClean="0"/>
              <a:t>DC2 – Déclaration du candidat individuel ou du membre du groupement - en cas de groupement</a:t>
            </a:r>
          </a:p>
          <a:p>
            <a:pPr marL="285750" indent="-285750">
              <a:buFontTx/>
              <a:buChar char="-"/>
              <a:defRPr/>
            </a:pPr>
            <a:endParaRPr lang="fr-FR" sz="1400" b="1" i="1" dirty="0"/>
          </a:p>
          <a:p>
            <a:pPr>
              <a:defRPr/>
            </a:pPr>
            <a:endParaRPr lang="fr-FR" sz="1400" b="1" i="1" dirty="0" smtClean="0"/>
          </a:p>
          <a:p>
            <a:pPr>
              <a:defRPr/>
            </a:pPr>
            <a:endParaRPr lang="fr-FR" sz="1400" b="1" i="1" dirty="0"/>
          </a:p>
          <a:p>
            <a:pPr>
              <a:defRPr/>
            </a:pPr>
            <a:endParaRPr lang="fr-FR" sz="1400" b="1" i="1" dirty="0"/>
          </a:p>
        </p:txBody>
      </p:sp>
    </p:spTree>
    <p:extLst>
      <p:ext uri="{BB962C8B-B14F-4D97-AF65-F5344CB8AC3E}">
        <p14:creationId xmlns:p14="http://schemas.microsoft.com/office/powerpoint/2010/main" val="47479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2B4C9B9-3EE7-1E48-91F6-F91CEFF5EDA1}" type="slidenum">
              <a:rPr lang="fr-FR" smtClean="0"/>
              <a:t>2</a:t>
            </a:fld>
            <a:endParaRPr lang="fr-FR" dirty="0"/>
          </a:p>
        </p:txBody>
      </p:sp>
      <p:sp>
        <p:nvSpPr>
          <p:cNvPr id="3" name="Espace réservé de la date 2"/>
          <p:cNvSpPr>
            <a:spLocks noGrp="1"/>
          </p:cNvSpPr>
          <p:nvPr>
            <p:ph type="dt" sz="half" idx="16"/>
          </p:nvPr>
        </p:nvSpPr>
        <p:spPr/>
        <p:txBody>
          <a:bodyPr/>
          <a:lstStyle/>
          <a:p>
            <a:fld id="{0B395F88-16DA-1F46-B0EF-B150EAD2FFAE}" type="datetime1">
              <a:rPr lang="fr-FR" smtClean="0"/>
              <a:t>29/01/2018</a:t>
            </a:fld>
            <a:endParaRPr lang="fr-FR" dirty="0"/>
          </a:p>
        </p:txBody>
      </p:sp>
      <p:sp>
        <p:nvSpPr>
          <p:cNvPr id="4" name="Espace réservé du texte 3"/>
          <p:cNvSpPr>
            <a:spLocks noGrp="1"/>
          </p:cNvSpPr>
          <p:nvPr>
            <p:ph type="body" sz="quarter" idx="17"/>
          </p:nvPr>
        </p:nvSpPr>
        <p:spPr/>
        <p:txBody>
          <a:bodyPr/>
          <a:lstStyle/>
          <a:p>
            <a:r>
              <a:rPr lang="fr-FR" dirty="0" smtClean="0"/>
              <a:t>Généralités</a:t>
            </a:r>
            <a:endParaRPr lang="fr-FR" dirty="0"/>
          </a:p>
        </p:txBody>
      </p:sp>
      <p:sp>
        <p:nvSpPr>
          <p:cNvPr id="5" name="Espace réservé du texte 4"/>
          <p:cNvSpPr>
            <a:spLocks noGrp="1"/>
          </p:cNvSpPr>
          <p:nvPr>
            <p:ph type="body" sz="quarter" idx="18"/>
          </p:nvPr>
        </p:nvSpPr>
        <p:spPr>
          <a:xfrm>
            <a:off x="5035023" y="3513667"/>
            <a:ext cx="2659063" cy="1073150"/>
          </a:xfrm>
        </p:spPr>
        <p:txBody>
          <a:bodyPr/>
          <a:lstStyle/>
          <a:p>
            <a:r>
              <a:rPr lang="fr-FR" dirty="0" smtClean="0"/>
              <a:t>Offre	</a:t>
            </a:r>
            <a:endParaRPr lang="fr-FR" dirty="0"/>
          </a:p>
        </p:txBody>
      </p:sp>
      <p:sp>
        <p:nvSpPr>
          <p:cNvPr id="6" name="Espace réservé du texte 5"/>
          <p:cNvSpPr>
            <a:spLocks noGrp="1"/>
          </p:cNvSpPr>
          <p:nvPr>
            <p:ph type="body" sz="quarter" idx="19"/>
          </p:nvPr>
        </p:nvSpPr>
        <p:spPr>
          <a:xfrm>
            <a:off x="8183088" y="4678891"/>
            <a:ext cx="2844800" cy="1117600"/>
          </a:xfrm>
        </p:spPr>
        <p:txBody>
          <a:bodyPr/>
          <a:lstStyle/>
          <a:p>
            <a:r>
              <a:rPr lang="fr-FR" dirty="0" smtClean="0"/>
              <a:t>FAQ</a:t>
            </a:r>
            <a:endParaRPr lang="fr-FR" dirty="0"/>
          </a:p>
        </p:txBody>
      </p:sp>
      <p:sp>
        <p:nvSpPr>
          <p:cNvPr id="7" name="Espace réservé du contenu vertical 6"/>
          <p:cNvSpPr>
            <a:spLocks noGrp="1"/>
          </p:cNvSpPr>
          <p:nvPr>
            <p:ph orient="vert" sz="quarter" idx="20"/>
          </p:nvPr>
        </p:nvSpPr>
        <p:spPr>
          <a:xfrm rot="16200000">
            <a:off x="1935428" y="1082675"/>
            <a:ext cx="787400" cy="3046412"/>
          </a:xfrm>
        </p:spPr>
        <p:txBody>
          <a:bodyPr>
            <a:normAutofit/>
          </a:bodyPr>
          <a:lstStyle/>
          <a:p>
            <a:r>
              <a:rPr lang="fr-FR" dirty="0" smtClean="0"/>
              <a:t>Sommaire</a:t>
            </a:r>
            <a:endParaRPr lang="fr-FR" dirty="0"/>
          </a:p>
        </p:txBody>
      </p:sp>
      <p:sp>
        <p:nvSpPr>
          <p:cNvPr id="8" name="Espace réservé du texte 5"/>
          <p:cNvSpPr txBox="1">
            <a:spLocks/>
          </p:cNvSpPr>
          <p:nvPr/>
        </p:nvSpPr>
        <p:spPr>
          <a:xfrm>
            <a:off x="8002113" y="2522538"/>
            <a:ext cx="2844800" cy="1117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smtClean="0"/>
              <a:t>Candidature</a:t>
            </a:r>
            <a:endParaRPr lang="fr-FR" dirty="0"/>
          </a:p>
        </p:txBody>
      </p:sp>
    </p:spTree>
    <p:extLst>
      <p:ext uri="{BB962C8B-B14F-4D97-AF65-F5344CB8AC3E}">
        <p14:creationId xmlns:p14="http://schemas.microsoft.com/office/powerpoint/2010/main" val="1910581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20</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Offre - Présentation</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3939540"/>
          </a:xfrm>
          <a:prstGeom prst="rect">
            <a:avLst/>
          </a:prstGeom>
        </p:spPr>
        <p:txBody>
          <a:bodyPr wrap="square">
            <a:spAutoFit/>
          </a:bodyPr>
          <a:lstStyle/>
          <a:p>
            <a:pPr marL="285750" indent="-285750">
              <a:buFont typeface="Wingdings" pitchFamily="2" charset="2"/>
              <a:buChar char="Ø"/>
              <a:defRPr/>
            </a:pPr>
            <a:r>
              <a:rPr lang="fr-FR" u="sng" dirty="0" smtClean="0"/>
              <a:t>Formulaire d’offre</a:t>
            </a:r>
          </a:p>
          <a:p>
            <a:pPr marL="285750" indent="-285750">
              <a:buFont typeface="Wingdings" pitchFamily="2" charset="2"/>
              <a:buChar char="Ø"/>
              <a:defRPr/>
            </a:pPr>
            <a:endParaRPr lang="fr-FR" dirty="0" smtClean="0"/>
          </a:p>
          <a:p>
            <a:pPr>
              <a:defRPr/>
            </a:pPr>
            <a:r>
              <a:rPr lang="fr-FR" dirty="0" smtClean="0"/>
              <a:t>Le formulaire d’offre est constitué de </a:t>
            </a:r>
            <a:r>
              <a:rPr lang="fr-FR" dirty="0"/>
              <a:t>5</a:t>
            </a:r>
            <a:r>
              <a:rPr lang="fr-FR" dirty="0" smtClean="0"/>
              <a:t> ONGLETS :</a:t>
            </a:r>
          </a:p>
          <a:p>
            <a:pPr marL="285750" indent="-285750">
              <a:buFontTx/>
              <a:buChar char="-"/>
              <a:defRPr/>
            </a:pPr>
            <a:r>
              <a:rPr lang="fr-FR" dirty="0" smtClean="0"/>
              <a:t>Offre : </a:t>
            </a:r>
            <a:r>
              <a:rPr lang="fr-FR" sz="1400" b="1" i="1" dirty="0" smtClean="0"/>
              <a:t>caractéristiques générales de l’offre, pièces justificatives (annexe technique, CV des formateurs).</a:t>
            </a:r>
          </a:p>
          <a:p>
            <a:pPr marL="285750" indent="-285750">
              <a:buFontTx/>
              <a:buChar char="-"/>
              <a:defRPr/>
            </a:pPr>
            <a:endParaRPr lang="fr-FR" sz="1400" i="1" dirty="0" smtClean="0"/>
          </a:p>
          <a:p>
            <a:pPr marL="285750" indent="-285750">
              <a:buFontTx/>
              <a:buChar char="-"/>
              <a:defRPr/>
            </a:pPr>
            <a:r>
              <a:rPr lang="fr-FR" dirty="0" smtClean="0"/>
              <a:t>Prestataires :</a:t>
            </a:r>
            <a:r>
              <a:rPr lang="fr-FR" b="1" i="1" dirty="0" smtClean="0"/>
              <a:t> </a:t>
            </a:r>
            <a:r>
              <a:rPr lang="fr-FR" sz="1400" b="1" i="1" dirty="0" smtClean="0"/>
              <a:t>informations financières (assujettissement TVA, avance, fréquence de facturation, IBAN), déclaration de sous-traitance, le cas échéant.</a:t>
            </a:r>
          </a:p>
          <a:p>
            <a:pPr>
              <a:defRPr/>
            </a:pPr>
            <a:endParaRPr lang="fr-FR" b="1" i="1" dirty="0" smtClean="0"/>
          </a:p>
          <a:p>
            <a:pPr marL="285750" indent="-285750">
              <a:buFontTx/>
              <a:buChar char="-"/>
              <a:defRPr/>
            </a:pPr>
            <a:r>
              <a:rPr lang="fr-FR" dirty="0" smtClean="0"/>
              <a:t>Sites de réalisation : </a:t>
            </a:r>
            <a:r>
              <a:rPr lang="fr-FR" sz="1400" b="1" i="1" dirty="0" smtClean="0"/>
              <a:t>informations complémentaires, description des locaux et moyens matériels.</a:t>
            </a:r>
          </a:p>
          <a:p>
            <a:pPr marL="285750" indent="-285750">
              <a:buFontTx/>
              <a:buChar char="-"/>
              <a:defRPr/>
            </a:pPr>
            <a:endParaRPr lang="fr-FR" sz="1400" b="1" i="1" dirty="0"/>
          </a:p>
          <a:p>
            <a:pPr marL="285750" indent="-285750">
              <a:buFontTx/>
              <a:buChar char="-"/>
              <a:defRPr/>
            </a:pPr>
            <a:r>
              <a:rPr lang="fr-FR" dirty="0" smtClean="0"/>
              <a:t>Informations pédagogiques : </a:t>
            </a:r>
            <a:r>
              <a:rPr lang="fr-FR" sz="1400" b="1" i="1" dirty="0" smtClean="0"/>
              <a:t>descriptif des composantes, volumes horaires, effectif…</a:t>
            </a:r>
            <a:endParaRPr lang="fr-FR" dirty="0" smtClean="0"/>
          </a:p>
          <a:p>
            <a:pPr>
              <a:defRPr/>
            </a:pPr>
            <a:endParaRPr lang="fr-FR" b="1" i="1" dirty="0" smtClean="0"/>
          </a:p>
          <a:p>
            <a:pPr marL="285750" indent="-285750">
              <a:buFontTx/>
              <a:buChar char="-"/>
              <a:defRPr/>
            </a:pPr>
            <a:r>
              <a:rPr lang="fr-FR" dirty="0" smtClean="0"/>
              <a:t>Prix : </a:t>
            </a:r>
            <a:r>
              <a:rPr lang="fr-FR" sz="1400" b="1" i="1" dirty="0" smtClean="0"/>
              <a:t>bordereau de prix unitaire, éléments constitutifs du prix de l’offre en centre</a:t>
            </a:r>
            <a:endParaRPr lang="fr-FR" sz="1400" b="1" i="1" dirty="0"/>
          </a:p>
        </p:txBody>
      </p:sp>
    </p:spTree>
    <p:extLst>
      <p:ext uri="{BB962C8B-B14F-4D97-AF65-F5344CB8AC3E}">
        <p14:creationId xmlns:p14="http://schemas.microsoft.com/office/powerpoint/2010/main" val="266543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21</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Offre - Editions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3508653"/>
          </a:xfrm>
          <a:prstGeom prst="rect">
            <a:avLst/>
          </a:prstGeom>
        </p:spPr>
        <p:txBody>
          <a:bodyPr wrap="square">
            <a:spAutoFit/>
          </a:bodyPr>
          <a:lstStyle/>
          <a:p>
            <a:pPr marL="285750" indent="-285750">
              <a:buFont typeface="Wingdings" pitchFamily="2" charset="2"/>
              <a:buChar char="Ø"/>
              <a:defRPr/>
            </a:pPr>
            <a:r>
              <a:rPr lang="fr-FR" u="sng" dirty="0" smtClean="0"/>
              <a:t>Documents générés automatiquement (après validation de </a:t>
            </a:r>
            <a:r>
              <a:rPr lang="fr-FR" u="sng" dirty="0" smtClean="0"/>
              <a:t>l’offre et avant envoi)</a:t>
            </a:r>
            <a:endParaRPr lang="fr-FR" u="sng" dirty="0" smtClean="0"/>
          </a:p>
          <a:p>
            <a:pPr marL="285750" indent="-285750">
              <a:buFont typeface="Wingdings" pitchFamily="2" charset="2"/>
              <a:buChar char="Ø"/>
              <a:defRPr/>
            </a:pPr>
            <a:endParaRPr lang="fr-FR" dirty="0" smtClean="0"/>
          </a:p>
          <a:p>
            <a:pPr>
              <a:defRPr/>
            </a:pPr>
            <a:r>
              <a:rPr lang="fr-FR" dirty="0" smtClean="0"/>
              <a:t>Lorsque le formulaire d’offre est au statut « Validé », il est possible de générer </a:t>
            </a:r>
            <a:r>
              <a:rPr lang="fr-FR" dirty="0" smtClean="0"/>
              <a:t>automatiquement les </a:t>
            </a:r>
            <a:r>
              <a:rPr lang="fr-FR" dirty="0" smtClean="0"/>
              <a:t>pièces suivantes :</a:t>
            </a:r>
          </a:p>
          <a:p>
            <a:pPr>
              <a:defRPr/>
            </a:pPr>
            <a:endParaRPr lang="fr-FR" dirty="0" smtClean="0"/>
          </a:p>
          <a:p>
            <a:pPr>
              <a:defRPr/>
            </a:pPr>
            <a:r>
              <a:rPr lang="fr-FR" dirty="0" smtClean="0"/>
              <a:t>-  Annexe pédagogique (liste récapitulative des composantes)</a:t>
            </a:r>
          </a:p>
          <a:p>
            <a:pPr marL="285750" indent="-285750">
              <a:buFontTx/>
              <a:buChar char="-"/>
              <a:defRPr/>
            </a:pPr>
            <a:r>
              <a:rPr lang="fr-FR" dirty="0" smtClean="0"/>
              <a:t>Fiche récapitulative de l’offre</a:t>
            </a:r>
          </a:p>
          <a:p>
            <a:pPr marL="285750" indent="-285750">
              <a:buFontTx/>
              <a:buChar char="-"/>
              <a:defRPr/>
            </a:pPr>
            <a:r>
              <a:rPr lang="fr-FR" dirty="0" smtClean="0"/>
              <a:t>DC4 – Déclaration de sous-traitance </a:t>
            </a:r>
          </a:p>
          <a:p>
            <a:pPr marL="285750" indent="-285750">
              <a:buFontTx/>
              <a:buChar char="-"/>
              <a:defRPr/>
            </a:pPr>
            <a:r>
              <a:rPr lang="fr-FR" dirty="0" smtClean="0"/>
              <a:t>Acte d’engagement</a:t>
            </a:r>
          </a:p>
          <a:p>
            <a:pPr marL="285750" indent="-285750">
              <a:buFontTx/>
              <a:buChar char="-"/>
              <a:defRPr/>
            </a:pPr>
            <a:endParaRPr lang="fr-FR" sz="1400" b="1" i="1" dirty="0"/>
          </a:p>
          <a:p>
            <a:pPr>
              <a:defRPr/>
            </a:pPr>
            <a:r>
              <a:rPr lang="fr-FR" dirty="0" smtClean="0"/>
              <a:t>Après envoi, l’ensemble des pièces peut être téléchargé.</a:t>
            </a:r>
            <a:endParaRPr lang="fr-FR" dirty="0" smtClean="0"/>
          </a:p>
          <a:p>
            <a:pPr>
              <a:defRPr/>
            </a:pPr>
            <a:endParaRPr lang="fr-FR" sz="1400" b="1" i="1" dirty="0"/>
          </a:p>
          <a:p>
            <a:pPr>
              <a:defRPr/>
            </a:pPr>
            <a:endParaRPr lang="fr-FR" sz="1400"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06" y="5119831"/>
            <a:ext cx="2752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133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22</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Foire aux questions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4216539"/>
          </a:xfrm>
          <a:prstGeom prst="rect">
            <a:avLst/>
          </a:prstGeom>
        </p:spPr>
        <p:txBody>
          <a:bodyPr wrap="square">
            <a:spAutoFit/>
          </a:bodyPr>
          <a:lstStyle/>
          <a:p>
            <a:pPr marL="285750" indent="-285750">
              <a:buFont typeface="Wingdings" pitchFamily="2" charset="2"/>
              <a:buChar char="Ø"/>
              <a:defRPr/>
            </a:pPr>
            <a:r>
              <a:rPr lang="fr-FR" b="1" dirty="0" smtClean="0"/>
              <a:t>Généralités</a:t>
            </a:r>
            <a:endParaRPr lang="fr-FR" dirty="0"/>
          </a:p>
          <a:p>
            <a:r>
              <a:rPr lang="fr-FR" dirty="0"/>
              <a:t> </a:t>
            </a:r>
          </a:p>
          <a:p>
            <a:pPr marL="285750" indent="-285750">
              <a:buFont typeface="Wingdings" pitchFamily="2" charset="2"/>
              <a:buChar char="q"/>
            </a:pPr>
            <a:r>
              <a:rPr lang="fr-FR" sz="1600" dirty="0">
                <a:solidFill>
                  <a:srgbClr val="FF0000"/>
                </a:solidFill>
              </a:rPr>
              <a:t>Une fois créés, puis-je modifier mes codes de connexion (identifiant/mot de passe) </a:t>
            </a:r>
            <a:r>
              <a:rPr lang="fr-FR" sz="1600" dirty="0" smtClean="0">
                <a:solidFill>
                  <a:srgbClr val="FF0000"/>
                </a:solidFill>
              </a:rPr>
              <a:t>?</a:t>
            </a:r>
          </a:p>
          <a:p>
            <a:r>
              <a:rPr lang="fr-FR" sz="1600" dirty="0" smtClean="0"/>
              <a:t> </a:t>
            </a:r>
            <a:endParaRPr lang="fr-FR" sz="1600" dirty="0"/>
          </a:p>
          <a:p>
            <a:pPr algn="just"/>
            <a:r>
              <a:rPr lang="fr-FR" sz="1600" i="1" u="sng" dirty="0"/>
              <a:t>Il est déconseillé de modifier l'identifiant de votre compte </a:t>
            </a:r>
            <a:r>
              <a:rPr lang="fr-FR" sz="1600" i="1" dirty="0"/>
              <a:t>même si cette possibilité est autorisée par la plate-forme car cela a pour conséquence de rendre impossible l'accès aux formulaires pour l'ensemble des comptes d'un organisme de formation. </a:t>
            </a:r>
          </a:p>
          <a:p>
            <a:pPr algn="just">
              <a:defRPr/>
            </a:pPr>
            <a:r>
              <a:rPr lang="fr-FR" sz="1600" i="1" u="sng" dirty="0"/>
              <a:t>En cas de perte ou d'oubli de mot de passe</a:t>
            </a:r>
            <a:r>
              <a:rPr lang="fr-FR" sz="1600" i="1" dirty="0"/>
              <a:t>, une fonctionnalité « mot de passe oublié » est disponible sur la page d'authentification à la plate-forme. </a:t>
            </a:r>
            <a:endParaRPr lang="fr-FR" sz="1600" i="1" dirty="0" smtClean="0"/>
          </a:p>
          <a:p>
            <a:endParaRPr lang="fr-FR" sz="1600" dirty="0"/>
          </a:p>
          <a:p>
            <a:pPr marL="285750" indent="-285750">
              <a:buFont typeface="Wingdings" pitchFamily="2" charset="2"/>
              <a:buChar char="q"/>
            </a:pPr>
            <a:r>
              <a:rPr lang="fr-FR" sz="1600" dirty="0" smtClean="0">
                <a:solidFill>
                  <a:srgbClr val="FF0000"/>
                </a:solidFill>
              </a:rPr>
              <a:t>Comment </a:t>
            </a:r>
            <a:r>
              <a:rPr lang="fr-FR" sz="1600" dirty="0">
                <a:solidFill>
                  <a:srgbClr val="FF0000"/>
                </a:solidFill>
              </a:rPr>
              <a:t>télécharger le DCE ? </a:t>
            </a:r>
          </a:p>
          <a:p>
            <a:pPr algn="just"/>
            <a:endParaRPr lang="fr-FR" sz="1600" i="1" dirty="0" smtClean="0"/>
          </a:p>
          <a:p>
            <a:pPr algn="just"/>
            <a:r>
              <a:rPr lang="fr-FR" sz="1600" i="1" dirty="0" smtClean="0"/>
              <a:t>Vous </a:t>
            </a:r>
            <a:r>
              <a:rPr lang="fr-FR" sz="1600" i="1" dirty="0"/>
              <a:t>pouvez le télécharger sans être identifié </a:t>
            </a:r>
            <a:r>
              <a:rPr lang="fr-FR" sz="1600" i="1" dirty="0" smtClean="0"/>
              <a:t>:</a:t>
            </a:r>
            <a:r>
              <a:rPr lang="fr-FR" sz="1600" i="1" dirty="0"/>
              <a:t> </a:t>
            </a:r>
            <a:r>
              <a:rPr lang="fr-FR" sz="1600" i="1" dirty="0" smtClean="0"/>
              <a:t>Menu </a:t>
            </a:r>
            <a:r>
              <a:rPr lang="fr-FR" sz="1600" i="1" dirty="0"/>
              <a:t>Consultations en cours/accéder à la consultation </a:t>
            </a:r>
            <a:endParaRPr lang="fr-FR" sz="1600" i="1" dirty="0" smtClean="0"/>
          </a:p>
          <a:p>
            <a:pPr algn="just">
              <a:defRPr/>
            </a:pPr>
            <a:r>
              <a:rPr lang="fr-FR" sz="1600" i="1" dirty="0"/>
              <a:t>Il est toutefois vivement recommandé de s'identifier avant de télécharger les pièces de la consultation afin d'être informé de toute modification apportée au DCE. </a:t>
            </a:r>
            <a:endParaRPr lang="fr-FR" sz="1600" i="1" dirty="0" smtClean="0"/>
          </a:p>
        </p:txBody>
      </p:sp>
    </p:spTree>
    <p:extLst>
      <p:ext uri="{BB962C8B-B14F-4D97-AF65-F5344CB8AC3E}">
        <p14:creationId xmlns:p14="http://schemas.microsoft.com/office/powerpoint/2010/main" val="767323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23</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Foire aux questions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3939540"/>
          </a:xfrm>
          <a:prstGeom prst="rect">
            <a:avLst/>
          </a:prstGeom>
        </p:spPr>
        <p:txBody>
          <a:bodyPr wrap="square">
            <a:spAutoFit/>
          </a:bodyPr>
          <a:lstStyle/>
          <a:p>
            <a:pPr marL="285750" indent="-285750">
              <a:buFont typeface="Wingdings" pitchFamily="2" charset="2"/>
              <a:buChar char="Ø"/>
              <a:defRPr/>
            </a:pPr>
            <a:r>
              <a:rPr lang="fr-FR" b="1" dirty="0" smtClean="0"/>
              <a:t>Généralités</a:t>
            </a:r>
            <a:endParaRPr lang="fr-FR" dirty="0" smtClean="0"/>
          </a:p>
          <a:p>
            <a:r>
              <a:rPr lang="fr-FR" dirty="0" smtClean="0"/>
              <a:t> </a:t>
            </a:r>
            <a:endParaRPr lang="fr-FR" dirty="0"/>
          </a:p>
          <a:p>
            <a:pPr marL="285750" indent="-285750">
              <a:buFont typeface="Wingdings" pitchFamily="2" charset="2"/>
              <a:buChar char="q"/>
            </a:pPr>
            <a:r>
              <a:rPr lang="fr-FR" sz="1600" dirty="0">
                <a:solidFill>
                  <a:srgbClr val="FF0000"/>
                </a:solidFill>
              </a:rPr>
              <a:t>Que faut-il savoir avant de créer un compte entreprise ? </a:t>
            </a:r>
            <a:endParaRPr lang="fr-FR" sz="1600" dirty="0" smtClean="0">
              <a:solidFill>
                <a:srgbClr val="FF0000"/>
              </a:solidFill>
            </a:endParaRPr>
          </a:p>
          <a:p>
            <a:endParaRPr lang="fr-FR" sz="1600" dirty="0"/>
          </a:p>
          <a:p>
            <a:pPr algn="just"/>
            <a:r>
              <a:rPr lang="fr-FR" sz="1600" i="1" dirty="0"/>
              <a:t>Le SIREN seul ne suffit pas pour créer un compte entreprise. Il faut disposer d'un SIRET pour créer un compte entreprise (inscription à la plateforme AOF). </a:t>
            </a:r>
          </a:p>
          <a:p>
            <a:pPr algn="just"/>
            <a:r>
              <a:rPr lang="fr-FR" sz="1600" i="1" dirty="0"/>
              <a:t>Il n'est pas possible de créer deux comptes entreprise avec le même SIRET. </a:t>
            </a:r>
          </a:p>
          <a:p>
            <a:pPr algn="just"/>
            <a:r>
              <a:rPr lang="fr-FR" sz="1600" i="1" dirty="0"/>
              <a:t>Cependant, il est possible de créer plusieurs comptes personnels rattachés au compte entreprise de ce SIRET. </a:t>
            </a:r>
            <a:endParaRPr lang="fr-FR" sz="1600" i="1" dirty="0" smtClean="0"/>
          </a:p>
          <a:p>
            <a:endParaRPr lang="fr-FR" sz="1600" b="1" i="1" dirty="0">
              <a:solidFill>
                <a:srgbClr val="FF0000"/>
              </a:solidFill>
            </a:endParaRPr>
          </a:p>
          <a:p>
            <a:pPr marL="285750" indent="-285750">
              <a:buFont typeface="Wingdings" pitchFamily="2" charset="2"/>
              <a:buChar char="q"/>
            </a:pPr>
            <a:r>
              <a:rPr lang="fr-FR" sz="1600" dirty="0" smtClean="0">
                <a:solidFill>
                  <a:srgbClr val="FF0000"/>
                </a:solidFill>
              </a:rPr>
              <a:t>Dois-je tester le configuration de mon poste ?</a:t>
            </a:r>
          </a:p>
          <a:p>
            <a:endParaRPr lang="fr-FR" sz="1600" b="1" i="1" dirty="0" smtClean="0"/>
          </a:p>
          <a:p>
            <a:pPr algn="just"/>
            <a:r>
              <a:rPr lang="fr-FR" sz="1600" i="1" dirty="0"/>
              <a:t>Suite à une </a:t>
            </a:r>
            <a:r>
              <a:rPr lang="fr-FR" sz="1600" i="1" dirty="0" smtClean="0"/>
              <a:t>évolution de la plate-forme, </a:t>
            </a:r>
            <a:r>
              <a:rPr lang="fr-FR" sz="1600" i="1" dirty="0"/>
              <a:t>il n'est plus nécessaire de faire le test de configuration pour déposer vos plis. Le dépôt fonctionne désormais quels que soient votre navigateur et votre version de Java.</a:t>
            </a:r>
            <a:endParaRPr lang="fr-FR" sz="1600" i="1" dirty="0"/>
          </a:p>
        </p:txBody>
      </p:sp>
    </p:spTree>
    <p:extLst>
      <p:ext uri="{BB962C8B-B14F-4D97-AF65-F5344CB8AC3E}">
        <p14:creationId xmlns:p14="http://schemas.microsoft.com/office/powerpoint/2010/main" val="1421596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24</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Foire aux questions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4062651"/>
          </a:xfrm>
          <a:prstGeom prst="rect">
            <a:avLst/>
          </a:prstGeom>
        </p:spPr>
        <p:txBody>
          <a:bodyPr wrap="square">
            <a:spAutoFit/>
          </a:bodyPr>
          <a:lstStyle/>
          <a:p>
            <a:pPr marL="285750" indent="-285750">
              <a:buFont typeface="Wingdings" pitchFamily="2" charset="2"/>
              <a:buChar char="q"/>
            </a:pPr>
            <a:r>
              <a:rPr lang="fr-FR" sz="1600" dirty="0" smtClean="0">
                <a:solidFill>
                  <a:srgbClr val="FF0000"/>
                </a:solidFill>
              </a:rPr>
              <a:t> </a:t>
            </a:r>
            <a:r>
              <a:rPr lang="fr-FR" sz="1600" dirty="0" smtClean="0">
                <a:solidFill>
                  <a:srgbClr val="FF0000"/>
                </a:solidFill>
              </a:rPr>
              <a:t>Qui </a:t>
            </a:r>
            <a:r>
              <a:rPr lang="fr-FR" sz="1600" dirty="0">
                <a:solidFill>
                  <a:srgbClr val="FF0000"/>
                </a:solidFill>
              </a:rPr>
              <a:t>peut m'aider pour utiliser la plate-forme ? </a:t>
            </a:r>
            <a:endParaRPr lang="fr-FR" sz="1600" dirty="0" smtClean="0">
              <a:solidFill>
                <a:srgbClr val="FF0000"/>
              </a:solidFill>
            </a:endParaRPr>
          </a:p>
          <a:p>
            <a:endParaRPr lang="fr-FR" sz="1600" dirty="0"/>
          </a:p>
          <a:p>
            <a:pPr algn="just"/>
            <a:r>
              <a:rPr lang="fr-FR" sz="1600" i="1" dirty="0"/>
              <a:t>Rubrique Aide </a:t>
            </a:r>
          </a:p>
          <a:p>
            <a:pPr marL="285750" indent="-285750" algn="just">
              <a:buFontTx/>
              <a:buChar char="-"/>
            </a:pPr>
            <a:r>
              <a:rPr lang="fr-FR" sz="1600" i="1" dirty="0" smtClean="0"/>
              <a:t>Guides </a:t>
            </a:r>
            <a:r>
              <a:rPr lang="fr-FR" sz="1600" i="1" dirty="0"/>
              <a:t>d'utilisation : </a:t>
            </a:r>
            <a:r>
              <a:rPr lang="fr-FR" sz="1600" i="1" dirty="0" smtClean="0"/>
              <a:t>un guide d’utilisation est à </a:t>
            </a:r>
            <a:r>
              <a:rPr lang="fr-FR" sz="1600" i="1" dirty="0"/>
              <a:t>votre disposition</a:t>
            </a:r>
            <a:r>
              <a:rPr lang="fr-FR" sz="1600" i="1" dirty="0" smtClean="0"/>
              <a:t>.</a:t>
            </a:r>
          </a:p>
          <a:p>
            <a:pPr marL="285750" indent="-285750" algn="just">
              <a:buFontTx/>
              <a:buChar char="-"/>
            </a:pPr>
            <a:r>
              <a:rPr lang="fr-FR" sz="1600" i="1" dirty="0" smtClean="0"/>
              <a:t>Assistance </a:t>
            </a:r>
            <a:r>
              <a:rPr lang="fr-FR" sz="1600" i="1" dirty="0"/>
              <a:t>téléphonique : un support technique est ouvert de 9h00 à 19h00 les jours ouvrés au 0820 20 77 43</a:t>
            </a:r>
            <a:r>
              <a:rPr lang="fr-FR" sz="1600" i="1" dirty="0" smtClean="0"/>
              <a:t>.</a:t>
            </a:r>
          </a:p>
          <a:p>
            <a:pPr marL="285750" indent="-285750">
              <a:buFontTx/>
              <a:buChar char="-"/>
            </a:pPr>
            <a:endParaRPr lang="fr-FR" sz="1600" b="1" i="1" dirty="0" smtClean="0"/>
          </a:p>
          <a:p>
            <a:pPr marL="285750" indent="-285750">
              <a:buFont typeface="Wingdings" pitchFamily="2" charset="2"/>
              <a:buChar char="q"/>
            </a:pPr>
            <a:r>
              <a:rPr lang="fr-FR" sz="1600" dirty="0" smtClean="0">
                <a:solidFill>
                  <a:srgbClr val="FF0000"/>
                </a:solidFill>
              </a:rPr>
              <a:t>Quelle est </a:t>
            </a:r>
            <a:r>
              <a:rPr lang="fr-FR" sz="1600" dirty="0">
                <a:solidFill>
                  <a:srgbClr val="FF0000"/>
                </a:solidFill>
              </a:rPr>
              <a:t>la différence entre les boutons enregistrer et valider </a:t>
            </a:r>
            <a:r>
              <a:rPr lang="fr-FR" sz="1600" dirty="0" smtClean="0">
                <a:solidFill>
                  <a:srgbClr val="FF0000"/>
                </a:solidFill>
              </a:rPr>
              <a:t>?</a:t>
            </a:r>
            <a:endParaRPr lang="fr-FR" sz="1600" dirty="0">
              <a:solidFill>
                <a:srgbClr val="FF0000"/>
              </a:solidFill>
            </a:endParaRPr>
          </a:p>
          <a:p>
            <a:pPr marL="285750" indent="-285750">
              <a:buFont typeface="Wingdings" pitchFamily="2" charset="2"/>
              <a:buChar char="q"/>
            </a:pPr>
            <a:endParaRPr lang="fr-FR" sz="1600" b="1" i="1" dirty="0"/>
          </a:p>
          <a:p>
            <a:pPr marL="285750" indent="-285750">
              <a:buFontTx/>
              <a:buChar char="-"/>
            </a:pPr>
            <a:r>
              <a:rPr lang="fr-FR" sz="1600" b="1" i="1" dirty="0" smtClean="0"/>
              <a:t>   Bouton </a:t>
            </a:r>
            <a:r>
              <a:rPr lang="fr-FR" sz="1600" b="1" i="1" dirty="0"/>
              <a:t>enregistrer </a:t>
            </a:r>
            <a:r>
              <a:rPr lang="fr-FR" sz="1600" i="1" dirty="0"/>
              <a:t>	</a:t>
            </a:r>
          </a:p>
          <a:p>
            <a:r>
              <a:rPr lang="fr-FR" sz="1600" i="1" dirty="0"/>
              <a:t>Il est conseillé d'enregistrer régulièrement le formulaire et notamment avant de changer d'onglet.</a:t>
            </a:r>
            <a:endParaRPr lang="fr-FR" sz="1600" i="1" dirty="0" smtClean="0"/>
          </a:p>
          <a:p>
            <a:endParaRPr lang="fr-FR" sz="1600" b="1" i="1" dirty="0" smtClean="0"/>
          </a:p>
          <a:p>
            <a:pPr marL="285750" indent="-285750" algn="just">
              <a:buFontTx/>
              <a:buChar char="-"/>
            </a:pPr>
            <a:r>
              <a:rPr lang="fr-FR" sz="1600" b="1" i="1" dirty="0" smtClean="0"/>
              <a:t>   Bouton valider</a:t>
            </a:r>
          </a:p>
          <a:p>
            <a:pPr algn="just"/>
            <a:r>
              <a:rPr lang="fr-FR" sz="1600" i="1" dirty="0" smtClean="0"/>
              <a:t>Lors </a:t>
            </a:r>
            <a:r>
              <a:rPr lang="fr-FR" sz="1600" i="1" dirty="0"/>
              <a:t>de la validation, un contrôle est effectué sur les données obligatoires non renseignées : en cas de saisie incomplète, un message d'erreur signale les champs non renseignés et le formulaire reste au format « brouillon </a:t>
            </a:r>
            <a:r>
              <a:rPr lang="fr-FR" sz="1600" i="1" dirty="0" smtClean="0"/>
              <a:t>».</a:t>
            </a:r>
            <a:endParaRPr lang="fr-FR" sz="16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72" y="4215050"/>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489" y="4948297"/>
            <a:ext cx="3524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988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25</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Foire aux questions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1962150"/>
            <a:ext cx="10316110" cy="4278094"/>
          </a:xfrm>
          <a:prstGeom prst="rect">
            <a:avLst/>
          </a:prstGeom>
        </p:spPr>
        <p:txBody>
          <a:bodyPr wrap="square">
            <a:spAutoFit/>
          </a:bodyPr>
          <a:lstStyle/>
          <a:p>
            <a:pPr marL="285750" indent="-285750">
              <a:buFont typeface="Wingdings" pitchFamily="2" charset="2"/>
              <a:buChar char="q"/>
            </a:pPr>
            <a:r>
              <a:rPr lang="fr-FR" sz="1600" dirty="0" smtClean="0">
                <a:solidFill>
                  <a:srgbClr val="FF0000"/>
                </a:solidFill>
              </a:rPr>
              <a:t> </a:t>
            </a:r>
            <a:r>
              <a:rPr lang="fr-FR" sz="1600" dirty="0" smtClean="0">
                <a:solidFill>
                  <a:srgbClr val="FF0000"/>
                </a:solidFill>
              </a:rPr>
              <a:t>Quelles </a:t>
            </a:r>
            <a:r>
              <a:rPr lang="fr-FR" sz="1600" dirty="0">
                <a:solidFill>
                  <a:srgbClr val="FF0000"/>
                </a:solidFill>
              </a:rPr>
              <a:t>sont les modalités de création des comptes / </a:t>
            </a:r>
            <a:r>
              <a:rPr lang="fr-FR" sz="1600" dirty="0" smtClean="0">
                <a:solidFill>
                  <a:srgbClr val="FF0000"/>
                </a:solidFill>
              </a:rPr>
              <a:t>des fiches Entreprise / des candidatures </a:t>
            </a:r>
            <a:r>
              <a:rPr lang="fr-FR" sz="1600" dirty="0">
                <a:solidFill>
                  <a:srgbClr val="FF0000"/>
                </a:solidFill>
              </a:rPr>
              <a:t>? </a:t>
            </a:r>
          </a:p>
          <a:p>
            <a:endParaRPr lang="fr-FR" sz="1600" b="1" i="1" dirty="0" smtClean="0"/>
          </a:p>
          <a:p>
            <a:r>
              <a:rPr lang="fr-FR" sz="1400" b="1" i="1" dirty="0" smtClean="0"/>
              <a:t>Attention</a:t>
            </a:r>
            <a:r>
              <a:rPr lang="fr-FR" sz="1400" b="1" i="1" dirty="0"/>
              <a:t>, plusieurs utilisateurs ne peuvent pas se connecter en même temps avec les mêmes codes d'accès (identifiant/mot de passe) : le dernier </a:t>
            </a:r>
            <a:r>
              <a:rPr lang="fr-FR" sz="1400" b="1" i="1" dirty="0" smtClean="0"/>
              <a:t>utilisateur connecté </a:t>
            </a:r>
            <a:r>
              <a:rPr lang="fr-FR" sz="1400" b="1" i="1" dirty="0"/>
              <a:t>déconnecte les autres</a:t>
            </a:r>
            <a:r>
              <a:rPr lang="fr-FR" sz="1400" b="1" i="1" dirty="0" smtClean="0"/>
              <a:t>.</a:t>
            </a:r>
          </a:p>
          <a:p>
            <a:pPr algn="just"/>
            <a:r>
              <a:rPr lang="fr-FR" sz="1600" b="1" i="1" dirty="0" smtClean="0"/>
              <a:t> </a:t>
            </a:r>
            <a:endParaRPr lang="fr-FR" sz="1600" i="1" dirty="0"/>
          </a:p>
          <a:p>
            <a:pPr algn="just"/>
            <a:r>
              <a:rPr lang="fr-FR" sz="1600" i="1" dirty="0" smtClean="0"/>
              <a:t>1. Il est nécessaire de disposer de plusieurs comptes pour un même organisme (même SIREN) si l'établissement de formation (lié à un SIRET) est distinct pour chaque lot. </a:t>
            </a:r>
          </a:p>
          <a:p>
            <a:pPr algn="just"/>
            <a:r>
              <a:rPr lang="fr-FR" sz="1400" i="1" dirty="0" smtClean="0"/>
              <a:t> </a:t>
            </a:r>
            <a:r>
              <a:rPr lang="fr-FR" sz="1400" i="1" dirty="0"/>
              <a:t>Dès </a:t>
            </a:r>
            <a:r>
              <a:rPr lang="fr-FR" sz="1400" i="1" dirty="0" smtClean="0"/>
              <a:t>lors, </a:t>
            </a:r>
            <a:r>
              <a:rPr lang="fr-FR" sz="1400" i="1" dirty="0"/>
              <a:t>il faut saisir une candidature distincte par établissement (SIRET). Il faut donc créer un compte entreprise par établissement. </a:t>
            </a:r>
            <a:endParaRPr lang="fr-FR" sz="1400" i="1" dirty="0" smtClean="0"/>
          </a:p>
          <a:p>
            <a:pPr algn="just"/>
            <a:endParaRPr lang="fr-FR" sz="1600" i="1" dirty="0" smtClean="0"/>
          </a:p>
          <a:p>
            <a:pPr algn="just"/>
            <a:r>
              <a:rPr lang="fr-FR" sz="1600" i="1" dirty="0" smtClean="0"/>
              <a:t>2</a:t>
            </a:r>
            <a:r>
              <a:rPr lang="fr-FR" sz="1600" i="1" dirty="0"/>
              <a:t>. Il est nécessaire de disposer de plusieurs comptes pour un organisme de formation répondant avec des groupements distincts sur une même consultation (idem pour un OF répondant seul sur certains lots et en groupement sur d'autres). </a:t>
            </a:r>
          </a:p>
          <a:p>
            <a:pPr algn="just"/>
            <a:r>
              <a:rPr lang="fr-FR" sz="1400" i="1" dirty="0" smtClean="0"/>
              <a:t> </a:t>
            </a:r>
            <a:r>
              <a:rPr lang="fr-FR" sz="1400" i="1" dirty="0"/>
              <a:t>Un compte personnel ne peut rédiger qu'une unique réponse sur une consultation à un instant donné. Dès lors pour répondre avec des groupements distincts sur différents lots, il y a deux possibilités : </a:t>
            </a:r>
          </a:p>
          <a:p>
            <a:pPr marL="285750" indent="-285750" algn="just">
              <a:buFont typeface="Wingdings" pitchFamily="2" charset="2"/>
              <a:buChar char="§"/>
            </a:pPr>
            <a:r>
              <a:rPr lang="fr-FR" sz="1400" b="1" i="1" dirty="0" smtClean="0"/>
              <a:t>soit </a:t>
            </a:r>
            <a:r>
              <a:rPr lang="fr-FR" sz="1400" b="1" i="1" dirty="0"/>
              <a:t>saisir successivement les différentes réponses avec le même compte. </a:t>
            </a:r>
            <a:endParaRPr lang="fr-FR" sz="1400" i="1" dirty="0"/>
          </a:p>
          <a:p>
            <a:pPr marL="285750" indent="-285750" algn="just">
              <a:buFont typeface="Wingdings" pitchFamily="2" charset="2"/>
              <a:buChar char="§"/>
            </a:pPr>
            <a:r>
              <a:rPr lang="fr-FR" sz="1400" b="1" i="1" dirty="0" smtClean="0"/>
              <a:t>soit </a:t>
            </a:r>
            <a:r>
              <a:rPr lang="fr-FR" sz="1400" b="1" i="1" dirty="0"/>
              <a:t>saisir simultanément les différentes réponses avec des comptes distincts liés au même organisme de formation</a:t>
            </a:r>
            <a:r>
              <a:rPr lang="fr-FR" sz="1400" b="1" dirty="0"/>
              <a:t>. </a:t>
            </a:r>
            <a:endParaRPr lang="fr-FR" sz="1400" dirty="0"/>
          </a:p>
        </p:txBody>
      </p:sp>
    </p:spTree>
    <p:extLst>
      <p:ext uri="{BB962C8B-B14F-4D97-AF65-F5344CB8AC3E}">
        <p14:creationId xmlns:p14="http://schemas.microsoft.com/office/powerpoint/2010/main" val="1229776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26</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smtClean="0">
                <a:solidFill>
                  <a:srgbClr val="FF0000"/>
                </a:solidFill>
              </a:rPr>
              <a:t>Foire aux questions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1962150"/>
            <a:ext cx="10316110" cy="4524315"/>
          </a:xfrm>
          <a:prstGeom prst="rect">
            <a:avLst/>
          </a:prstGeom>
        </p:spPr>
        <p:txBody>
          <a:bodyPr wrap="square">
            <a:spAutoFit/>
          </a:bodyPr>
          <a:lstStyle/>
          <a:p>
            <a:pPr marL="285750" indent="-285750">
              <a:buFont typeface="Wingdings" pitchFamily="2" charset="2"/>
              <a:buChar char="q"/>
            </a:pPr>
            <a:r>
              <a:rPr lang="fr-FR" sz="1600" dirty="0" smtClean="0">
                <a:solidFill>
                  <a:srgbClr val="FF0000"/>
                </a:solidFill>
              </a:rPr>
              <a:t>Quelles </a:t>
            </a:r>
            <a:r>
              <a:rPr lang="fr-FR" sz="1600" dirty="0">
                <a:solidFill>
                  <a:srgbClr val="FF0000"/>
                </a:solidFill>
              </a:rPr>
              <a:t>sont les </a:t>
            </a:r>
            <a:r>
              <a:rPr lang="fr-FR" sz="1600" dirty="0" smtClean="0">
                <a:solidFill>
                  <a:srgbClr val="FF0000"/>
                </a:solidFill>
              </a:rPr>
              <a:t>modalités</a:t>
            </a:r>
            <a:r>
              <a:rPr lang="fr-FR" sz="1600" dirty="0"/>
              <a:t> </a:t>
            </a:r>
            <a:r>
              <a:rPr lang="fr-FR" sz="1600" dirty="0" smtClean="0">
                <a:solidFill>
                  <a:srgbClr val="FF0000"/>
                </a:solidFill>
              </a:rPr>
              <a:t>de </a:t>
            </a:r>
            <a:r>
              <a:rPr lang="fr-FR" sz="1600" dirty="0">
                <a:solidFill>
                  <a:srgbClr val="FF0000"/>
                </a:solidFill>
              </a:rPr>
              <a:t>saisie en simultané (Saisie par plusieurs personnes d'une même candidature ou d'une même offre) ? </a:t>
            </a:r>
            <a:endParaRPr lang="fr-FR" sz="1600" dirty="0">
              <a:solidFill>
                <a:srgbClr val="FF0000"/>
              </a:solidFill>
            </a:endParaRPr>
          </a:p>
          <a:p>
            <a:endParaRPr lang="fr-FR" sz="1600" dirty="0"/>
          </a:p>
          <a:p>
            <a:pPr marL="342900" indent="-342900">
              <a:buAutoNum type="arabicPeriod"/>
            </a:pPr>
            <a:r>
              <a:rPr lang="fr-FR" sz="1400" b="1" i="1" dirty="0" smtClean="0"/>
              <a:t>Un </a:t>
            </a:r>
            <a:r>
              <a:rPr lang="fr-FR" sz="1400" b="1" i="1" dirty="0"/>
              <a:t>même formulaire (Candidature OU Offre) ne peut pas être modifié par plusieurs personnes en même temps</a:t>
            </a:r>
            <a:r>
              <a:rPr lang="fr-FR" sz="1400" b="1" i="1" dirty="0" smtClean="0"/>
              <a:t>.</a:t>
            </a:r>
          </a:p>
          <a:p>
            <a:r>
              <a:rPr lang="fr-FR" sz="1400" b="1" i="1" dirty="0" smtClean="0"/>
              <a:t> </a:t>
            </a:r>
            <a:r>
              <a:rPr lang="fr-FR" sz="1400" i="1" dirty="0" smtClean="0"/>
              <a:t>En </a:t>
            </a:r>
            <a:r>
              <a:rPr lang="fr-FR" sz="1400" i="1" dirty="0"/>
              <a:t>effet, ces modifications concurrentes sur les mêmes données ne sont pas gérées (tout comme il n'est pas possible d'intervenir sur un même fichier bureautique en même temps). </a:t>
            </a:r>
          </a:p>
          <a:p>
            <a:endParaRPr lang="fr-FR" sz="1400" i="1" dirty="0"/>
          </a:p>
          <a:p>
            <a:r>
              <a:rPr lang="fr-FR" sz="1400" b="1" i="1" dirty="0"/>
              <a:t>2. En ce qui concerne les modalités de saisie en simultané (plusieurs comptes personnels sur un même compte entreprise), les informations techniques suivantes doivent être respectées : </a:t>
            </a:r>
            <a:endParaRPr lang="fr-FR" sz="1400" b="1" i="1" dirty="0" smtClean="0"/>
          </a:p>
          <a:p>
            <a:endParaRPr lang="fr-FR" sz="1400" b="1" i="1" dirty="0"/>
          </a:p>
          <a:p>
            <a:r>
              <a:rPr lang="fr-FR" sz="1400" i="1" dirty="0"/>
              <a:t>1. En cas de saisie simultanée d'une réponse à plusieurs sur une même consultation </a:t>
            </a:r>
            <a:r>
              <a:rPr lang="fr-FR" sz="1400" b="1" i="1" dirty="0"/>
              <a:t>avec un même compte </a:t>
            </a:r>
            <a:r>
              <a:rPr lang="fr-FR" sz="1400" i="1" dirty="0"/>
              <a:t>le dernier utilisateur connecté déconnecte les autres utilisateurs des formulaires de saisie. </a:t>
            </a:r>
          </a:p>
          <a:p>
            <a:r>
              <a:rPr lang="fr-FR" sz="1400" i="1" dirty="0"/>
              <a:t>2. En cas de saisie simultanée d'une réponse à plusieurs sur une même consultation </a:t>
            </a:r>
            <a:r>
              <a:rPr lang="fr-FR" sz="1400" b="1" i="1" dirty="0"/>
              <a:t>avec plusieurs comptes </a:t>
            </a:r>
            <a:r>
              <a:rPr lang="fr-FR" sz="1400" i="1" dirty="0"/>
              <a:t>une réponse sera initiée pour chaque compte. </a:t>
            </a:r>
          </a:p>
          <a:p>
            <a:r>
              <a:rPr lang="fr-FR" sz="1400" i="1" dirty="0"/>
              <a:t>3. En cas de saisie simultanée d'une réponse à plusieurs sur plusieurs consultations </a:t>
            </a:r>
            <a:r>
              <a:rPr lang="fr-FR" sz="1400" b="1" i="1" dirty="0"/>
              <a:t>avec un même compte </a:t>
            </a:r>
            <a:r>
              <a:rPr lang="fr-FR" sz="1400" i="1" dirty="0"/>
              <a:t>le dernier utilisateur connecté déconnecte les autres utilisateurs des formulaires de saisie. </a:t>
            </a:r>
          </a:p>
          <a:p>
            <a:r>
              <a:rPr lang="fr-FR" sz="1400" i="1" dirty="0"/>
              <a:t>4. En cas de saisie simultanée d'une réponse à plusieurs sur plusieurs consultations </a:t>
            </a:r>
            <a:r>
              <a:rPr lang="fr-FR" sz="1400" b="1" i="1" dirty="0"/>
              <a:t>avec plusieurs comptes </a:t>
            </a:r>
            <a:r>
              <a:rPr lang="fr-FR" sz="1400" i="1" dirty="0"/>
              <a:t>une réponse sera initiée pour chaque compte. </a:t>
            </a:r>
          </a:p>
          <a:p>
            <a:endParaRPr lang="fr-FR" sz="1600" dirty="0" smtClean="0">
              <a:solidFill>
                <a:srgbClr val="FF0000"/>
              </a:solidFill>
            </a:endParaRPr>
          </a:p>
        </p:txBody>
      </p:sp>
    </p:spTree>
    <p:extLst>
      <p:ext uri="{BB962C8B-B14F-4D97-AF65-F5344CB8AC3E}">
        <p14:creationId xmlns:p14="http://schemas.microsoft.com/office/powerpoint/2010/main" val="320182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27</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Foire aux questions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3447098"/>
          </a:xfrm>
          <a:prstGeom prst="rect">
            <a:avLst/>
          </a:prstGeom>
        </p:spPr>
        <p:txBody>
          <a:bodyPr wrap="square">
            <a:spAutoFit/>
          </a:bodyPr>
          <a:lstStyle/>
          <a:p>
            <a:pPr marL="285750" indent="-285750">
              <a:buFont typeface="Wingdings" pitchFamily="2" charset="2"/>
              <a:buChar char="Ø"/>
              <a:defRPr/>
            </a:pPr>
            <a:r>
              <a:rPr lang="fr-FR" b="1" dirty="0" smtClean="0"/>
              <a:t>Candidature</a:t>
            </a:r>
          </a:p>
          <a:p>
            <a:pPr marL="285750" indent="-285750">
              <a:buFont typeface="Wingdings" pitchFamily="2" charset="2"/>
              <a:buChar char="Ø"/>
              <a:defRPr/>
            </a:pPr>
            <a:endParaRPr lang="fr-FR" dirty="0" smtClean="0"/>
          </a:p>
          <a:p>
            <a:pPr marL="342900" indent="-342900">
              <a:buFont typeface="Wingdings" pitchFamily="2" charset="2"/>
              <a:buChar char="q"/>
              <a:defRPr/>
            </a:pPr>
            <a:r>
              <a:rPr lang="fr-FR" sz="1600" dirty="0" smtClean="0">
                <a:solidFill>
                  <a:srgbClr val="FF0000"/>
                </a:solidFill>
              </a:rPr>
              <a:t>Si je dispose d’une adresse identique pour le siège social, l’établissement exécutant, le représentant légal et le signataire habilité, dois-je saisir 4 fois l’adresse ?</a:t>
            </a:r>
          </a:p>
          <a:p>
            <a:pPr>
              <a:defRPr/>
            </a:pPr>
            <a:endParaRPr lang="fr-FR" sz="1400" b="1" i="1" dirty="0"/>
          </a:p>
          <a:p>
            <a:pPr>
              <a:defRPr/>
            </a:pPr>
            <a:r>
              <a:rPr lang="fr-FR" sz="1400" b="1" i="1" dirty="0" smtClean="0"/>
              <a:t>Non, </a:t>
            </a:r>
            <a:r>
              <a:rPr lang="fr-FR" sz="1400" i="1" dirty="0" smtClean="0"/>
              <a:t>la fonctionnalité                                              </a:t>
            </a:r>
            <a:r>
              <a:rPr lang="fr-FR" sz="1400" i="1" dirty="0" smtClean="0"/>
              <a:t>    présente </a:t>
            </a:r>
            <a:r>
              <a:rPr lang="fr-FR" sz="1400" i="1" dirty="0" smtClean="0"/>
              <a:t>dans le formulaire de candidature permet de copier automatiquement la 1</a:t>
            </a:r>
            <a:r>
              <a:rPr lang="fr-FR" sz="1400" i="1" baseline="30000" dirty="0" smtClean="0"/>
              <a:t>ère</a:t>
            </a:r>
            <a:r>
              <a:rPr lang="fr-FR" sz="1400" i="1" dirty="0" smtClean="0"/>
              <a:t> adresse saisie.</a:t>
            </a:r>
            <a:endParaRPr lang="fr-FR" sz="1400" dirty="0" smtClean="0"/>
          </a:p>
          <a:p>
            <a:pPr>
              <a:defRPr/>
            </a:pPr>
            <a:endParaRPr lang="fr-FR" sz="1600" dirty="0"/>
          </a:p>
          <a:p>
            <a:pPr marL="285750" indent="-285750">
              <a:buFont typeface="Wingdings" pitchFamily="2" charset="2"/>
              <a:buChar char="q"/>
              <a:defRPr/>
            </a:pPr>
            <a:r>
              <a:rPr lang="fr-FR" sz="1600" dirty="0" smtClean="0">
                <a:solidFill>
                  <a:srgbClr val="FF0000"/>
                </a:solidFill>
              </a:rPr>
              <a:t>Quelles sont les pièces obligatoires à déposer dans l’onglet Pièces Jointes de la candidature ?</a:t>
            </a:r>
          </a:p>
          <a:p>
            <a:pPr marL="285750" indent="-285750">
              <a:buFont typeface="Wingdings" pitchFamily="2" charset="2"/>
              <a:buChar char="Ø"/>
              <a:defRPr/>
            </a:pPr>
            <a:endParaRPr lang="fr-FR" sz="1600" dirty="0"/>
          </a:p>
          <a:p>
            <a:pPr>
              <a:defRPr/>
            </a:pPr>
            <a:r>
              <a:rPr lang="fr-FR" sz="1400" i="1" dirty="0" smtClean="0"/>
              <a:t>La seule pièce obligatoire au stade du dépôt est le bilan DIRECCTE (année N ou N-1). Les autres pièces (Attestations sociales et fiscales notamment vous seront </a:t>
            </a:r>
            <a:r>
              <a:rPr lang="fr-FR" sz="1400" i="1" dirty="0" smtClean="0"/>
              <a:t>demandées </a:t>
            </a:r>
            <a:r>
              <a:rPr lang="fr-FR" sz="1400" i="1" dirty="0" smtClean="0"/>
              <a:t>après attribution du marché, le cas </a:t>
            </a:r>
            <a:r>
              <a:rPr lang="fr-FR" sz="1400" i="1" dirty="0" smtClean="0"/>
              <a:t>échéant).</a:t>
            </a:r>
            <a:endParaRPr lang="fr-FR" sz="1400" i="1" dirty="0"/>
          </a:p>
          <a:p>
            <a:pPr>
              <a:defRPr/>
            </a:pPr>
            <a:endParaRPr lang="fr-F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193" y="3320534"/>
            <a:ext cx="29908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917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28</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Foire aux questions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4431983"/>
          </a:xfrm>
          <a:prstGeom prst="rect">
            <a:avLst/>
          </a:prstGeom>
        </p:spPr>
        <p:txBody>
          <a:bodyPr wrap="square">
            <a:spAutoFit/>
          </a:bodyPr>
          <a:lstStyle/>
          <a:p>
            <a:pPr marL="285750" indent="-285750">
              <a:buFont typeface="Wingdings" pitchFamily="2" charset="2"/>
              <a:buChar char="Ø"/>
              <a:defRPr/>
            </a:pPr>
            <a:r>
              <a:rPr lang="fr-FR" b="1" dirty="0" smtClean="0"/>
              <a:t>Offre</a:t>
            </a:r>
          </a:p>
          <a:p>
            <a:pPr>
              <a:defRPr/>
            </a:pPr>
            <a:endParaRPr lang="fr-FR" sz="1600" b="1" dirty="0" smtClean="0"/>
          </a:p>
          <a:p>
            <a:pPr marL="342900" indent="-342900">
              <a:buFont typeface="Wingdings" pitchFamily="2" charset="2"/>
              <a:buChar char="q"/>
              <a:defRPr/>
            </a:pPr>
            <a:r>
              <a:rPr lang="fr-FR" sz="1600" dirty="0" smtClean="0">
                <a:solidFill>
                  <a:srgbClr val="FF0000"/>
                </a:solidFill>
              </a:rPr>
              <a:t>Comment puis-je saisir une offre ?</a:t>
            </a:r>
            <a:endParaRPr lang="fr-FR" sz="1600" b="1" i="1" dirty="0">
              <a:solidFill>
                <a:srgbClr val="FF0000"/>
              </a:solidFill>
            </a:endParaRPr>
          </a:p>
          <a:p>
            <a:pPr marL="285750" indent="-285750">
              <a:buFont typeface="Wingdings" pitchFamily="2" charset="2"/>
              <a:buChar char="Ø"/>
              <a:defRPr/>
            </a:pPr>
            <a:endParaRPr lang="fr-FR" sz="1400" i="1" dirty="0"/>
          </a:p>
          <a:p>
            <a:r>
              <a:rPr lang="fr-FR" sz="1400" i="1" dirty="0"/>
              <a:t>Cliquez sur le </a:t>
            </a:r>
            <a:r>
              <a:rPr lang="fr-FR" sz="1400" i="1" dirty="0" smtClean="0"/>
              <a:t>lien </a:t>
            </a:r>
            <a:r>
              <a:rPr lang="fr-FR" sz="1400" i="1" dirty="0"/>
              <a:t>	</a:t>
            </a:r>
            <a:r>
              <a:rPr lang="fr-FR" sz="1400" i="1" dirty="0" smtClean="0"/>
              <a:t>                    puis </a:t>
            </a:r>
            <a:r>
              <a:rPr lang="fr-FR" sz="1400" i="1" dirty="0"/>
              <a:t>sélectionner un lot. </a:t>
            </a:r>
            <a:endParaRPr lang="fr-FR" sz="1400" i="1" dirty="0" smtClean="0"/>
          </a:p>
          <a:p>
            <a:r>
              <a:rPr lang="fr-FR" sz="1400" i="1" u="sng" dirty="0" smtClean="0"/>
              <a:t>Vous </a:t>
            </a:r>
            <a:r>
              <a:rPr lang="fr-FR" sz="1400" i="1" u="sng" dirty="0"/>
              <a:t>ne pouvez déposer qu'une seule offre par lot</a:t>
            </a:r>
            <a:r>
              <a:rPr lang="fr-FR" sz="1400" i="1" dirty="0"/>
              <a:t>. Attention, tous les lots de la consultation sont affichés dans le menu déroulant. Il n'y a pas de récupération des lots sélectionnés dans la candidature. 	</a:t>
            </a:r>
          </a:p>
          <a:p>
            <a:endParaRPr lang="fr-FR" sz="1600" dirty="0"/>
          </a:p>
          <a:p>
            <a:pPr marL="285750" indent="-285750">
              <a:buFont typeface="Wingdings" pitchFamily="2" charset="2"/>
              <a:buChar char="q"/>
            </a:pPr>
            <a:r>
              <a:rPr lang="fr-FR" sz="1600" dirty="0">
                <a:solidFill>
                  <a:srgbClr val="FF0000"/>
                </a:solidFill>
              </a:rPr>
              <a:t>Où dois-je déposer les annexes au formulaire d’offre ? </a:t>
            </a:r>
            <a:endParaRPr lang="fr-FR" sz="1600" dirty="0" smtClean="0">
              <a:solidFill>
                <a:srgbClr val="FF0000"/>
              </a:solidFill>
            </a:endParaRPr>
          </a:p>
          <a:p>
            <a:pPr marL="285750" indent="-285750">
              <a:buFont typeface="Wingdings" pitchFamily="2" charset="2"/>
              <a:buChar char="q"/>
            </a:pPr>
            <a:endParaRPr lang="fr-FR" sz="1400" i="1" dirty="0">
              <a:solidFill>
                <a:srgbClr val="FF0000"/>
              </a:solidFill>
            </a:endParaRPr>
          </a:p>
          <a:p>
            <a:r>
              <a:rPr lang="fr-FR" sz="1400" i="1" dirty="0"/>
              <a:t>Le formulaire d'offre en ligne doit obligatoirement être complété de </a:t>
            </a:r>
            <a:r>
              <a:rPr lang="fr-FR" sz="1400" i="1" dirty="0" smtClean="0"/>
              <a:t>ses annexes (Annexe technique, CV). </a:t>
            </a:r>
            <a:r>
              <a:rPr lang="fr-FR" sz="1400" i="1" dirty="0"/>
              <a:t>Elles devront être renommées et déposées </a:t>
            </a:r>
            <a:r>
              <a:rPr lang="fr-FR" sz="1400" i="1" dirty="0" smtClean="0"/>
              <a:t>à l’emplacements suivant </a:t>
            </a:r>
            <a:r>
              <a:rPr lang="fr-FR" sz="1400" i="1" dirty="0"/>
              <a:t>: </a:t>
            </a:r>
          </a:p>
          <a:p>
            <a:pPr marL="285750" indent="-285750">
              <a:buFontTx/>
              <a:buChar char="-"/>
            </a:pPr>
            <a:r>
              <a:rPr lang="fr-FR" sz="1400" i="1" dirty="0" smtClean="0"/>
              <a:t>Onglet </a:t>
            </a:r>
            <a:r>
              <a:rPr lang="fr-FR" sz="1400" i="1" dirty="0"/>
              <a:t>Offre  « Caractéristiques </a:t>
            </a:r>
            <a:r>
              <a:rPr lang="fr-FR" sz="1400" i="1" dirty="0" smtClean="0"/>
              <a:t>»</a:t>
            </a:r>
          </a:p>
          <a:p>
            <a:pPr marL="285750" indent="-285750">
              <a:buFontTx/>
              <a:buChar char="-"/>
            </a:pPr>
            <a:endParaRPr lang="fr-FR" sz="1400" dirty="0"/>
          </a:p>
          <a:p>
            <a:pPr marL="285750" indent="-285750">
              <a:buFont typeface="Wingdings" pitchFamily="2" charset="2"/>
              <a:buChar char="q"/>
            </a:pPr>
            <a:r>
              <a:rPr lang="fr-FR" sz="1600" dirty="0" smtClean="0">
                <a:solidFill>
                  <a:srgbClr val="FF0000"/>
                </a:solidFill>
              </a:rPr>
              <a:t>La </a:t>
            </a:r>
            <a:r>
              <a:rPr lang="fr-FR" sz="1600" dirty="0">
                <a:solidFill>
                  <a:srgbClr val="FF0000"/>
                </a:solidFill>
              </a:rPr>
              <a:t>numérotation des composantes et des modules est-elle automatique ? </a:t>
            </a:r>
            <a:endParaRPr lang="fr-FR" sz="1600" dirty="0" smtClean="0">
              <a:solidFill>
                <a:srgbClr val="FF0000"/>
              </a:solidFill>
            </a:endParaRPr>
          </a:p>
          <a:p>
            <a:endParaRPr lang="fr-FR" sz="1600" dirty="0">
              <a:solidFill>
                <a:srgbClr val="FF0000"/>
              </a:solidFill>
            </a:endParaRPr>
          </a:p>
          <a:p>
            <a:r>
              <a:rPr lang="fr-FR" sz="1400" b="1" i="1" dirty="0"/>
              <a:t>Non</a:t>
            </a:r>
            <a:r>
              <a:rPr lang="fr-FR" sz="1400" i="1" dirty="0"/>
              <a:t>, il est attendu que vous numérotiez les composantes et les modules que vous proposez. Veillez à respecter l’ordre croissant et à éviter les doublons.</a:t>
            </a:r>
            <a:endParaRPr lang="fr-FR" sz="1400" i="1" dirty="0" smtClean="0"/>
          </a:p>
          <a:p>
            <a:endParaRPr lang="fr-FR"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85" y="3066595"/>
            <a:ext cx="13811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061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29</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Foire aux questions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4585871"/>
          </a:xfrm>
          <a:prstGeom prst="rect">
            <a:avLst/>
          </a:prstGeom>
        </p:spPr>
        <p:txBody>
          <a:bodyPr wrap="square">
            <a:spAutoFit/>
          </a:bodyPr>
          <a:lstStyle/>
          <a:p>
            <a:pPr marL="285750" indent="-285750">
              <a:buFont typeface="Wingdings" pitchFamily="2" charset="2"/>
              <a:buChar char="Ø"/>
              <a:defRPr/>
            </a:pPr>
            <a:r>
              <a:rPr lang="fr-FR" b="1" dirty="0" smtClean="0"/>
              <a:t>Offre</a:t>
            </a:r>
          </a:p>
          <a:p>
            <a:pPr>
              <a:defRPr/>
            </a:pPr>
            <a:endParaRPr lang="fr-FR" b="1" dirty="0" smtClean="0"/>
          </a:p>
          <a:p>
            <a:pPr marL="285750" indent="-285750">
              <a:buFont typeface="Wingdings" pitchFamily="2" charset="2"/>
              <a:buChar char="q"/>
            </a:pPr>
            <a:r>
              <a:rPr lang="fr-FR" sz="1600" dirty="0" smtClean="0">
                <a:solidFill>
                  <a:srgbClr val="FF0000"/>
                </a:solidFill>
              </a:rPr>
              <a:t>Dans </a:t>
            </a:r>
            <a:r>
              <a:rPr lang="fr-FR" sz="1600" dirty="0">
                <a:solidFill>
                  <a:srgbClr val="FF0000"/>
                </a:solidFill>
              </a:rPr>
              <a:t>le formulaire offre, onglet "informations pédagogiques", comment faut-il compléter le calendrier pour chaque module proposé (date de début et date fin) ? </a:t>
            </a:r>
          </a:p>
          <a:p>
            <a:pPr>
              <a:defRPr/>
            </a:pPr>
            <a:endParaRPr lang="fr-FR" sz="1600" dirty="0" smtClean="0"/>
          </a:p>
          <a:p>
            <a:pPr>
              <a:defRPr/>
            </a:pPr>
            <a:r>
              <a:rPr lang="fr-FR" sz="1400" i="1" dirty="0" smtClean="0"/>
              <a:t>Dans </a:t>
            </a:r>
            <a:r>
              <a:rPr lang="fr-FR" sz="1400" i="1" dirty="0"/>
              <a:t>le formulaire de saisie, la plate-forme dématérialisée reprend automatiquement les dates de l’action (ou composante) au niveau des modules. Il est suggéré au candidat de laisser les dates de l’action, tel que prévu par l’outil.</a:t>
            </a:r>
            <a:endParaRPr lang="fr-FR" sz="1400" b="1" i="1" dirty="0">
              <a:solidFill>
                <a:srgbClr val="FF0000"/>
              </a:solidFill>
            </a:endParaRPr>
          </a:p>
          <a:p>
            <a:pPr marL="285750" indent="-285750">
              <a:buFont typeface="Wingdings" pitchFamily="2" charset="2"/>
              <a:buChar char="Ø"/>
              <a:defRPr/>
            </a:pPr>
            <a:endParaRPr lang="fr-FR" dirty="0" smtClean="0"/>
          </a:p>
          <a:p>
            <a:pPr marL="285750" indent="-285750">
              <a:buFont typeface="Wingdings" pitchFamily="2" charset="2"/>
              <a:buChar char="q"/>
            </a:pPr>
            <a:r>
              <a:rPr lang="fr-FR" sz="1600" dirty="0" smtClean="0">
                <a:solidFill>
                  <a:srgbClr val="FF0000"/>
                </a:solidFill>
              </a:rPr>
              <a:t>Comment </a:t>
            </a:r>
            <a:r>
              <a:rPr lang="fr-FR" sz="1600" dirty="0">
                <a:solidFill>
                  <a:srgbClr val="FF0000"/>
                </a:solidFill>
              </a:rPr>
              <a:t>puis-je renseigner les référentiels volumineux </a:t>
            </a:r>
            <a:r>
              <a:rPr lang="fr-FR" sz="1600" dirty="0" smtClean="0">
                <a:solidFill>
                  <a:srgbClr val="FF0000"/>
                </a:solidFill>
              </a:rPr>
              <a:t>?</a:t>
            </a:r>
          </a:p>
          <a:p>
            <a:r>
              <a:rPr lang="fr-FR" sz="1600" dirty="0" smtClean="0">
                <a:solidFill>
                  <a:srgbClr val="FF0000"/>
                </a:solidFill>
              </a:rPr>
              <a:t> </a:t>
            </a:r>
            <a:endParaRPr lang="fr-FR" sz="1600" dirty="0">
              <a:solidFill>
                <a:srgbClr val="FF0000"/>
              </a:solidFill>
            </a:endParaRPr>
          </a:p>
          <a:p>
            <a:r>
              <a:rPr lang="fr-FR" sz="1400" i="1" dirty="0"/>
              <a:t>Onglet Informations pédagogiques  Liste des composantes  onglet Détail de la composante : </a:t>
            </a:r>
          </a:p>
          <a:p>
            <a:pPr marL="285750" indent="-285750">
              <a:buFontTx/>
              <a:buChar char="-"/>
            </a:pPr>
            <a:r>
              <a:rPr lang="fr-FR" sz="1400" i="1" dirty="0" smtClean="0"/>
              <a:t>bloc </a:t>
            </a:r>
            <a:r>
              <a:rPr lang="fr-FR" sz="1400" i="1" dirty="0"/>
              <a:t>Informations générales  Code RNCP et Code </a:t>
            </a:r>
            <a:r>
              <a:rPr lang="fr-FR" sz="1400" i="1" dirty="0" smtClean="0"/>
              <a:t>CERTIFINFO </a:t>
            </a:r>
            <a:endParaRPr lang="fr-FR" sz="1400" i="1" dirty="0"/>
          </a:p>
          <a:p>
            <a:pPr marL="285750" indent="-285750">
              <a:buFontTx/>
              <a:buChar char="-"/>
            </a:pPr>
            <a:r>
              <a:rPr lang="fr-FR" sz="1400" i="1" dirty="0" smtClean="0"/>
              <a:t>bloc </a:t>
            </a:r>
            <a:r>
              <a:rPr lang="fr-FR" sz="1400" i="1" dirty="0"/>
              <a:t>caractéristiques complémentaires  FORMACODE </a:t>
            </a:r>
            <a:endParaRPr lang="fr-FR" sz="1400" i="1" dirty="0" smtClean="0"/>
          </a:p>
          <a:p>
            <a:pPr marL="285750" indent="-285750">
              <a:buFontTx/>
              <a:buChar char="-"/>
            </a:pPr>
            <a:endParaRPr lang="fr-FR" sz="1400" i="1" dirty="0"/>
          </a:p>
          <a:p>
            <a:pPr algn="just"/>
            <a:r>
              <a:rPr lang="fr-FR" sz="1400" b="1" i="1" dirty="0"/>
              <a:t>Pour renseigner les codes RNCP, CERTIFINFO et FORMACODE, il vous suffit de saisir les trois premières lettres du mot clef et une liste de différentes propositions apparaîtra afin de sélectionner la valeur recherchée.</a:t>
            </a:r>
            <a:endParaRPr lang="fr-FR" sz="1400" i="1" dirty="0"/>
          </a:p>
          <a:p>
            <a:pPr>
              <a:defRPr/>
            </a:pPr>
            <a:endParaRPr lang="fr-FR" dirty="0"/>
          </a:p>
        </p:txBody>
      </p:sp>
    </p:spTree>
    <p:extLst>
      <p:ext uri="{BB962C8B-B14F-4D97-AF65-F5344CB8AC3E}">
        <p14:creationId xmlns:p14="http://schemas.microsoft.com/office/powerpoint/2010/main" val="574760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3</a:t>
            </a:fld>
            <a:endParaRPr lang="fr-FR" dirty="0"/>
          </a:p>
        </p:txBody>
      </p:sp>
      <p:sp>
        <p:nvSpPr>
          <p:cNvPr id="5" name="Espace réservé du texte 4"/>
          <p:cNvSpPr>
            <a:spLocks noGrp="1"/>
          </p:cNvSpPr>
          <p:nvPr>
            <p:ph type="body" sz="quarter" idx="15"/>
          </p:nvPr>
        </p:nvSpPr>
        <p:spPr>
          <a:xfrm>
            <a:off x="1201738" y="1176867"/>
            <a:ext cx="10075862" cy="613833"/>
          </a:xfrm>
        </p:spPr>
        <p:txBody>
          <a:bodyPr>
            <a:normAutofit/>
          </a:bodyPr>
          <a:lstStyle/>
          <a:p>
            <a:pPr marL="457200" lvl="1" indent="0">
              <a:buNone/>
            </a:pPr>
            <a:r>
              <a:rPr lang="fr-FR" dirty="0" smtClean="0">
                <a:solidFill>
                  <a:srgbClr val="FF0000"/>
                </a:solidFill>
              </a:rPr>
              <a:t>Généralités – Principales fonctionnalités</a:t>
            </a:r>
            <a:endParaRPr lang="fr-FR" dirty="0">
              <a:solidFill>
                <a:srgbClr val="FF0000"/>
              </a:solidFill>
            </a:endParaRPr>
          </a:p>
        </p:txBody>
      </p:sp>
      <p:sp>
        <p:nvSpPr>
          <p:cNvPr id="4" name="Rectangle 3"/>
          <p:cNvSpPr/>
          <p:nvPr/>
        </p:nvSpPr>
        <p:spPr>
          <a:xfrm>
            <a:off x="1201738" y="2244834"/>
            <a:ext cx="10096500" cy="4524315"/>
          </a:xfrm>
          <a:prstGeom prst="rect">
            <a:avLst/>
          </a:prstGeom>
        </p:spPr>
        <p:txBody>
          <a:bodyPr wrap="square">
            <a:spAutoFit/>
          </a:bodyPr>
          <a:lstStyle/>
          <a:p>
            <a:pPr marL="285750" indent="-285750">
              <a:buFont typeface="Wingdings" panose="05000000000000000000" pitchFamily="2" charset="2"/>
              <a:buChar char="Ø"/>
              <a:defRPr/>
            </a:pPr>
            <a:r>
              <a:rPr lang="fr-FR" dirty="0"/>
              <a:t>L</a:t>
            </a:r>
            <a:r>
              <a:rPr lang="fr-FR" dirty="0" smtClean="0"/>
              <a:t>es principales fonctionnalités disponibles sur la plate-forme des marchés SIGMA FP son les suivantes :</a:t>
            </a:r>
          </a:p>
          <a:p>
            <a:pPr marL="742950" lvl="1" indent="-285750">
              <a:buFont typeface="Courier New" pitchFamily="49" charset="0"/>
              <a:buChar char="o"/>
              <a:defRPr/>
            </a:pPr>
            <a:endParaRPr lang="fr-FR" dirty="0" smtClean="0"/>
          </a:p>
          <a:p>
            <a:pPr marL="742950" lvl="1" indent="-285750">
              <a:buFont typeface="Courier New" pitchFamily="49" charset="0"/>
              <a:buChar char="o"/>
              <a:defRPr/>
            </a:pPr>
            <a:r>
              <a:rPr lang="fr-FR" dirty="0" smtClean="0"/>
              <a:t>S’inscrire sur la plate-forme</a:t>
            </a:r>
          </a:p>
          <a:p>
            <a:pPr marL="742950" lvl="1" indent="-285750">
              <a:buFont typeface="Courier New" pitchFamily="49" charset="0"/>
              <a:buChar char="o"/>
              <a:defRPr/>
            </a:pPr>
            <a:r>
              <a:rPr lang="fr-FR" dirty="0" smtClean="0"/>
              <a:t>Créer les comptes utilisateurs de l’organisme</a:t>
            </a:r>
          </a:p>
          <a:p>
            <a:pPr lvl="1">
              <a:defRPr/>
            </a:pPr>
            <a:endParaRPr lang="fr-FR" dirty="0" smtClean="0"/>
          </a:p>
          <a:p>
            <a:pPr marL="742950" lvl="1" indent="-285750">
              <a:buFont typeface="Courier New" pitchFamily="49" charset="0"/>
              <a:buChar char="o"/>
              <a:defRPr/>
            </a:pPr>
            <a:r>
              <a:rPr lang="fr-FR" dirty="0" smtClean="0"/>
              <a:t>Accéder aux consultations en cours/clôturées</a:t>
            </a:r>
          </a:p>
          <a:p>
            <a:pPr marL="742950" lvl="1" indent="-285750">
              <a:buFont typeface="Courier New" pitchFamily="49" charset="0"/>
              <a:buChar char="o"/>
              <a:defRPr/>
            </a:pPr>
            <a:r>
              <a:rPr lang="fr-FR" dirty="0" smtClean="0"/>
              <a:t>Télécharger le dossier de consultation des entreprises - DCE</a:t>
            </a:r>
          </a:p>
          <a:p>
            <a:pPr marL="742950" lvl="1" indent="-285750">
              <a:buFont typeface="Courier New" pitchFamily="49" charset="0"/>
              <a:buChar char="o"/>
              <a:defRPr/>
            </a:pPr>
            <a:r>
              <a:rPr lang="fr-FR" dirty="0" smtClean="0"/>
              <a:t>Poser une question en ligne</a:t>
            </a:r>
          </a:p>
          <a:p>
            <a:pPr marL="742950" lvl="1" indent="-285750">
              <a:buFont typeface="Courier New" pitchFamily="49" charset="0"/>
              <a:buChar char="o"/>
              <a:defRPr/>
            </a:pPr>
            <a:r>
              <a:rPr lang="fr-FR" dirty="0" smtClean="0"/>
              <a:t>Se préparer à répondre</a:t>
            </a:r>
          </a:p>
          <a:p>
            <a:pPr marL="742950" lvl="1" indent="-285750">
              <a:buFont typeface="Courier New" pitchFamily="49" charset="0"/>
              <a:buChar char="o"/>
              <a:defRPr/>
            </a:pPr>
            <a:r>
              <a:rPr lang="fr-FR" dirty="0" smtClean="0"/>
              <a:t>Consulter l’aide en ligne</a:t>
            </a:r>
          </a:p>
          <a:p>
            <a:pPr marL="742950" lvl="1" indent="-285750">
              <a:buFont typeface="Courier New" pitchFamily="49" charset="0"/>
              <a:buChar char="o"/>
              <a:defRPr/>
            </a:pPr>
            <a:endParaRPr lang="fr-FR" dirty="0" smtClean="0"/>
          </a:p>
          <a:p>
            <a:pPr marL="742950" lvl="1" indent="-285750">
              <a:buFont typeface="Courier New" pitchFamily="49" charset="0"/>
              <a:buChar char="o"/>
              <a:defRPr/>
            </a:pPr>
            <a:r>
              <a:rPr lang="fr-FR" dirty="0" smtClean="0"/>
              <a:t>Répondre à la consultation</a:t>
            </a:r>
          </a:p>
          <a:p>
            <a:pPr marL="742950" lvl="1" indent="-285750">
              <a:buFont typeface="Courier New" pitchFamily="49" charset="0"/>
              <a:buChar char="o"/>
              <a:defRPr/>
            </a:pPr>
            <a:r>
              <a:rPr lang="fr-FR" dirty="0" smtClean="0"/>
              <a:t>Envoyer la réponse électronique</a:t>
            </a:r>
            <a:endParaRPr lang="fr-FR" dirty="0"/>
          </a:p>
          <a:p>
            <a:pPr marL="742950" lvl="1" indent="-285750">
              <a:buFont typeface="Courier New" pitchFamily="49" charset="0"/>
              <a:buChar char="o"/>
              <a:defRPr/>
            </a:pPr>
            <a:endParaRPr lang="fr-FR" dirty="0"/>
          </a:p>
          <a:p>
            <a:pPr>
              <a:defRPr/>
            </a:pPr>
            <a:endParaRPr lang="fr-FR" dirty="0" smtClean="0"/>
          </a:p>
        </p:txBody>
      </p:sp>
    </p:spTree>
    <p:extLst>
      <p:ext uri="{BB962C8B-B14F-4D97-AF65-F5344CB8AC3E}">
        <p14:creationId xmlns:p14="http://schemas.microsoft.com/office/powerpoint/2010/main" val="2616417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30</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Foire aux questions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4585871"/>
          </a:xfrm>
          <a:prstGeom prst="rect">
            <a:avLst/>
          </a:prstGeom>
        </p:spPr>
        <p:txBody>
          <a:bodyPr wrap="square">
            <a:spAutoFit/>
          </a:bodyPr>
          <a:lstStyle/>
          <a:p>
            <a:pPr marL="285750" indent="-285750">
              <a:buFont typeface="Wingdings" pitchFamily="2" charset="2"/>
              <a:buChar char="Ø"/>
              <a:defRPr/>
            </a:pPr>
            <a:r>
              <a:rPr lang="fr-FR" b="1" dirty="0" smtClean="0"/>
              <a:t>Offre</a:t>
            </a:r>
          </a:p>
          <a:p>
            <a:pPr>
              <a:defRPr/>
            </a:pPr>
            <a:endParaRPr lang="fr-FR" b="1" dirty="0" smtClean="0"/>
          </a:p>
          <a:p>
            <a:pPr marL="285750" indent="-285750">
              <a:buFont typeface="Wingdings" pitchFamily="2" charset="2"/>
              <a:buChar char="q"/>
            </a:pPr>
            <a:r>
              <a:rPr lang="fr-FR" sz="1600" dirty="0" smtClean="0">
                <a:solidFill>
                  <a:srgbClr val="FF0000"/>
                </a:solidFill>
              </a:rPr>
              <a:t>Que </a:t>
            </a:r>
            <a:r>
              <a:rPr lang="fr-FR" sz="1600" dirty="0">
                <a:solidFill>
                  <a:srgbClr val="FF0000"/>
                </a:solidFill>
              </a:rPr>
              <a:t>faire si je ne trouve pas les codes </a:t>
            </a:r>
            <a:r>
              <a:rPr lang="fr-FR" sz="1600" dirty="0" err="1">
                <a:solidFill>
                  <a:srgbClr val="FF0000"/>
                </a:solidFill>
              </a:rPr>
              <a:t>Certifinfo</a:t>
            </a:r>
            <a:r>
              <a:rPr lang="fr-FR" sz="1600" dirty="0">
                <a:solidFill>
                  <a:srgbClr val="FF0000"/>
                </a:solidFill>
              </a:rPr>
              <a:t> et RCNP recherchés ? </a:t>
            </a:r>
            <a:endParaRPr lang="fr-FR" sz="1600" dirty="0" smtClean="0">
              <a:solidFill>
                <a:srgbClr val="FF0000"/>
              </a:solidFill>
            </a:endParaRPr>
          </a:p>
          <a:p>
            <a:endParaRPr lang="fr-FR" sz="1600" dirty="0">
              <a:solidFill>
                <a:srgbClr val="FF0000"/>
              </a:solidFill>
            </a:endParaRPr>
          </a:p>
          <a:p>
            <a:r>
              <a:rPr lang="fr-FR" sz="1400" i="1" dirty="0"/>
              <a:t>Vous pouvez poser une question en ligne sur la plate-forme, afin que la/les valeur(s) manquante(s) puissent être ajoutées. </a:t>
            </a:r>
            <a:endParaRPr lang="fr-FR" sz="1400" i="1" dirty="0" smtClean="0"/>
          </a:p>
          <a:p>
            <a:endParaRPr lang="fr-FR" sz="1400" dirty="0"/>
          </a:p>
          <a:p>
            <a:pPr marL="285750" indent="-285750">
              <a:buFont typeface="Wingdings" pitchFamily="2" charset="2"/>
              <a:buChar char="q"/>
            </a:pPr>
            <a:r>
              <a:rPr lang="fr-FR" sz="1600" dirty="0" smtClean="0">
                <a:solidFill>
                  <a:srgbClr val="FF0000"/>
                </a:solidFill>
              </a:rPr>
              <a:t>Puis-je </a:t>
            </a:r>
            <a:r>
              <a:rPr lang="fr-FR" sz="1600" dirty="0">
                <a:solidFill>
                  <a:srgbClr val="FF0000"/>
                </a:solidFill>
              </a:rPr>
              <a:t>revenir sur ma candidature après avoir saisi l’offre ? </a:t>
            </a:r>
            <a:endParaRPr lang="fr-FR" sz="1600" dirty="0" smtClean="0">
              <a:solidFill>
                <a:srgbClr val="FF0000"/>
              </a:solidFill>
            </a:endParaRPr>
          </a:p>
          <a:p>
            <a:pPr marL="285750" indent="-285750">
              <a:buFont typeface="Wingdings" pitchFamily="2" charset="2"/>
              <a:buChar char="q"/>
            </a:pPr>
            <a:endParaRPr lang="fr-FR" sz="1400" b="1" i="1" dirty="0">
              <a:solidFill>
                <a:srgbClr val="FF0000"/>
              </a:solidFill>
            </a:endParaRPr>
          </a:p>
          <a:p>
            <a:pPr algn="just"/>
            <a:r>
              <a:rPr lang="fr-FR" sz="1400" b="1" i="1" dirty="0" smtClean="0"/>
              <a:t>Oui</a:t>
            </a:r>
            <a:r>
              <a:rPr lang="fr-FR" sz="1400" b="1" i="1" dirty="0"/>
              <a:t>, </a:t>
            </a:r>
            <a:r>
              <a:rPr lang="fr-FR" sz="1400" i="1" dirty="0"/>
              <a:t>mais il est vivement recommandé de ne pas modifier la candidature une fois la saisie des offres entamée. </a:t>
            </a:r>
          </a:p>
          <a:p>
            <a:pPr algn="just"/>
            <a:r>
              <a:rPr lang="fr-FR" sz="1400" i="1" dirty="0"/>
              <a:t>En effet, certaines informations de la candidature sont automatiquement récupérées dans l’offre (exemple : sites de réalisation). En revanche aucune donnée saisie dans l’offre ne sera transférée dans la candidature (exemple : l’ajout d’un nouveau site de réalisation dans l’offre n’apparaîtra pas dans le dossier de candidature). Cela étant, l'ajout de pièces justificatives complémentaires dans la candidature n'a pas d'impact sur l'offre déjà saisie. </a:t>
            </a:r>
          </a:p>
          <a:p>
            <a:pPr algn="just"/>
            <a:r>
              <a:rPr lang="fr-FR" sz="1400" i="1" dirty="0"/>
              <a:t>Par ailleurs, la modification de la candidature après avoir saisi une offre, n’entraîne pas de mise à jour de cette dernière. Il vous appartient alors de corriger dans l’offre les données modifiées dans la candidature. </a:t>
            </a:r>
          </a:p>
          <a:p>
            <a:pPr algn="just"/>
            <a:r>
              <a:rPr lang="fr-FR" sz="1400" b="1" i="1" dirty="0"/>
              <a:t>Attention : </a:t>
            </a:r>
            <a:r>
              <a:rPr lang="fr-FR" sz="1400" i="1" dirty="0"/>
              <a:t>en cas de modification majeure de la candidature (modification de la forme de la candidature et/ou ajout d’un </a:t>
            </a:r>
            <a:r>
              <a:rPr lang="fr-FR" sz="1400" i="1" dirty="0" err="1"/>
              <a:t>co-traitant</a:t>
            </a:r>
            <a:r>
              <a:rPr lang="fr-FR" sz="1400" i="1" dirty="0"/>
              <a:t>), il est nécessaire de supprimer les offres, de modifier ensuite la candidature, puis de saisir à nouveau les offres</a:t>
            </a:r>
            <a:r>
              <a:rPr lang="fr-FR" sz="1400" i="1" dirty="0" smtClean="0"/>
              <a:t>.</a:t>
            </a:r>
            <a:endParaRPr lang="fr-FR" sz="1400" i="1" dirty="0">
              <a:solidFill>
                <a:srgbClr val="FF0000"/>
              </a:solidFill>
            </a:endParaRPr>
          </a:p>
        </p:txBody>
      </p:sp>
    </p:spTree>
    <p:extLst>
      <p:ext uri="{BB962C8B-B14F-4D97-AF65-F5344CB8AC3E}">
        <p14:creationId xmlns:p14="http://schemas.microsoft.com/office/powerpoint/2010/main" val="3953707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31</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Foire aux questions</a:t>
            </a:r>
            <a:endParaRPr lang="fr-FR" dirty="0">
              <a:solidFill>
                <a:srgbClr val="FF0000"/>
              </a:solidFill>
            </a:endParaRPr>
          </a:p>
        </p:txBody>
      </p:sp>
      <p:sp>
        <p:nvSpPr>
          <p:cNvPr id="6" name="Rectangle 5"/>
          <p:cNvSpPr/>
          <p:nvPr/>
        </p:nvSpPr>
        <p:spPr>
          <a:xfrm>
            <a:off x="995362" y="3320534"/>
            <a:ext cx="184731" cy="2862322"/>
          </a:xfrm>
          <a:prstGeom prst="rect">
            <a:avLst/>
          </a:prstGeom>
        </p:spPr>
        <p:txBody>
          <a:bodyPr wrap="none">
            <a:spAutoFit/>
          </a:bodyPr>
          <a:lstStyle/>
          <a:p>
            <a:pPr>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a:defRPr/>
            </a:pPr>
            <a:endParaRPr lang="fr-FR" dirty="0" smtClean="0"/>
          </a:p>
          <a:p>
            <a:pPr>
              <a:defRPr/>
            </a:pPr>
            <a:endParaRPr lang="fr-FR" dirty="0"/>
          </a:p>
          <a:p>
            <a:pPr>
              <a:defRPr/>
            </a:pPr>
            <a:endParaRPr lang="fr-FR" dirty="0" smtClean="0"/>
          </a:p>
          <a:p>
            <a:pPr>
              <a:defRPr/>
            </a:pPr>
            <a:endParaRPr lang="fr-FR" dirty="0"/>
          </a:p>
        </p:txBody>
      </p:sp>
      <p:sp>
        <p:nvSpPr>
          <p:cNvPr id="7" name="Rectangle 6"/>
          <p:cNvSpPr/>
          <p:nvPr/>
        </p:nvSpPr>
        <p:spPr>
          <a:xfrm>
            <a:off x="919685" y="2003851"/>
            <a:ext cx="10316110" cy="4708981"/>
          </a:xfrm>
          <a:prstGeom prst="rect">
            <a:avLst/>
          </a:prstGeom>
        </p:spPr>
        <p:txBody>
          <a:bodyPr wrap="square">
            <a:spAutoFit/>
          </a:bodyPr>
          <a:lstStyle/>
          <a:p>
            <a:pPr marL="285750" indent="-285750">
              <a:buFont typeface="Wingdings" pitchFamily="2" charset="2"/>
              <a:buChar char="Ø"/>
              <a:defRPr/>
            </a:pPr>
            <a:r>
              <a:rPr lang="fr-FR" b="1" dirty="0" smtClean="0"/>
              <a:t>Offre</a:t>
            </a:r>
          </a:p>
          <a:p>
            <a:pPr>
              <a:defRPr/>
            </a:pPr>
            <a:endParaRPr lang="fr-FR" b="1" dirty="0" smtClean="0"/>
          </a:p>
          <a:p>
            <a:pPr marL="285750" indent="-285750">
              <a:buFont typeface="Wingdings" pitchFamily="2" charset="2"/>
              <a:buChar char="q"/>
            </a:pPr>
            <a:r>
              <a:rPr lang="fr-FR" sz="1600" dirty="0" smtClean="0">
                <a:solidFill>
                  <a:srgbClr val="FF0000"/>
                </a:solidFill>
              </a:rPr>
              <a:t>Puis-je </a:t>
            </a:r>
            <a:r>
              <a:rPr lang="fr-FR" sz="1600" dirty="0">
                <a:solidFill>
                  <a:srgbClr val="FF0000"/>
                </a:solidFill>
              </a:rPr>
              <a:t>modifier une réponse après envoi ? </a:t>
            </a:r>
            <a:endParaRPr lang="fr-FR" sz="1600" dirty="0" smtClean="0">
              <a:solidFill>
                <a:srgbClr val="FF0000"/>
              </a:solidFill>
            </a:endParaRPr>
          </a:p>
          <a:p>
            <a:endParaRPr lang="fr-FR" sz="1600" dirty="0">
              <a:solidFill>
                <a:srgbClr val="FF0000"/>
              </a:solidFill>
            </a:endParaRPr>
          </a:p>
          <a:p>
            <a:pPr algn="just"/>
            <a:r>
              <a:rPr lang="fr-FR" sz="1400" b="1" i="1" dirty="0"/>
              <a:t>Non</a:t>
            </a:r>
            <a:r>
              <a:rPr lang="fr-FR" sz="1400" i="1" dirty="0"/>
              <a:t>, une fois la réponse envoyée vous ne pouvez plus la modifier. Elle est définitive</a:t>
            </a:r>
            <a:r>
              <a:rPr lang="fr-FR" sz="1400" i="1" dirty="0" smtClean="0"/>
              <a:t>.</a:t>
            </a:r>
          </a:p>
          <a:p>
            <a:pPr algn="just"/>
            <a:r>
              <a:rPr lang="fr-FR" sz="1400" dirty="0" smtClean="0">
                <a:solidFill>
                  <a:srgbClr val="FF0000"/>
                </a:solidFill>
              </a:rPr>
              <a:t> </a:t>
            </a:r>
            <a:endParaRPr lang="fr-FR" sz="1400" dirty="0">
              <a:solidFill>
                <a:srgbClr val="FF0000"/>
              </a:solidFill>
            </a:endParaRPr>
          </a:p>
          <a:p>
            <a:pPr marL="285750" indent="-285750" algn="just">
              <a:buFont typeface="Wingdings" pitchFamily="2" charset="2"/>
              <a:buChar char="q"/>
            </a:pPr>
            <a:r>
              <a:rPr lang="fr-FR" sz="1600" dirty="0" smtClean="0">
                <a:solidFill>
                  <a:srgbClr val="FF0000"/>
                </a:solidFill>
              </a:rPr>
              <a:t>Puis-je </a:t>
            </a:r>
            <a:r>
              <a:rPr lang="fr-FR" sz="1600" dirty="0">
                <a:solidFill>
                  <a:srgbClr val="FF0000"/>
                </a:solidFill>
              </a:rPr>
              <a:t>proposer plusieurs candidatures sur un même lot ? </a:t>
            </a:r>
          </a:p>
          <a:p>
            <a:endParaRPr lang="fr-FR" sz="1600" dirty="0"/>
          </a:p>
          <a:p>
            <a:r>
              <a:rPr lang="fr-FR" sz="1400" b="1" i="1" dirty="0"/>
              <a:t>Non</a:t>
            </a:r>
            <a:r>
              <a:rPr lang="fr-FR" sz="1400" i="1" dirty="0"/>
              <a:t>, chaque candidat ne peut présenter qu’une seule offre par lot en tant que candidat individuel ou de mandataire d’un seul groupement ou de membre d’un seul groupement. </a:t>
            </a:r>
          </a:p>
          <a:p>
            <a:endParaRPr lang="fr-FR" sz="1600" b="1" dirty="0"/>
          </a:p>
          <a:p>
            <a:pPr marL="285750" indent="-285750">
              <a:buFont typeface="Wingdings" pitchFamily="2" charset="2"/>
              <a:buChar char="q"/>
            </a:pPr>
            <a:r>
              <a:rPr lang="fr-FR" sz="1600" dirty="0" smtClean="0">
                <a:solidFill>
                  <a:srgbClr val="FF0000"/>
                </a:solidFill>
              </a:rPr>
              <a:t>Comment </a:t>
            </a:r>
            <a:r>
              <a:rPr lang="fr-FR" sz="1600" dirty="0">
                <a:solidFill>
                  <a:srgbClr val="FF0000"/>
                </a:solidFill>
              </a:rPr>
              <a:t>puis-je envoyer mon offre ? </a:t>
            </a:r>
          </a:p>
          <a:p>
            <a:endParaRPr lang="fr-FR" sz="1600" dirty="0"/>
          </a:p>
          <a:p>
            <a:r>
              <a:rPr lang="fr-FR" sz="1400" i="1" dirty="0" smtClean="0"/>
              <a:t>Menu Consultations/Détails &gt; Cliquer sur Répondre à la consultation</a:t>
            </a:r>
          </a:p>
          <a:p>
            <a:endParaRPr lang="fr-FR" sz="1600" dirty="0"/>
          </a:p>
          <a:p>
            <a:endParaRPr lang="fr-FR" sz="1600" dirty="0" smtClean="0"/>
          </a:p>
          <a:p>
            <a:r>
              <a:rPr lang="fr-FR" sz="1600" dirty="0"/>
              <a:t>	</a:t>
            </a:r>
          </a:p>
          <a:p>
            <a:pPr marL="285750" indent="-285750">
              <a:buFont typeface="Wingdings" pitchFamily="2" charset="2"/>
              <a:buChar char="q"/>
            </a:pPr>
            <a:endParaRPr lang="fr-FR" sz="1600" dirty="0" smtClean="0">
              <a:solidFill>
                <a:srgbClr val="FF0000"/>
              </a:solidFill>
            </a:endParaRPr>
          </a:p>
          <a:p>
            <a:pPr marL="285750" indent="-285750">
              <a:buFont typeface="Wingdings" pitchFamily="2" charset="2"/>
              <a:buChar char="q"/>
            </a:pPr>
            <a:endParaRPr lang="fr-FR" sz="1600" dirty="0" smtClean="0">
              <a:solidFill>
                <a:srgbClr val="FF000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32" y="5502274"/>
            <a:ext cx="94869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285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4</a:t>
            </a:fld>
            <a:endParaRPr lang="fr-FR" dirty="0"/>
          </a:p>
        </p:txBody>
      </p:sp>
      <p:sp>
        <p:nvSpPr>
          <p:cNvPr id="5" name="Espace réservé du texte 4"/>
          <p:cNvSpPr>
            <a:spLocks noGrp="1"/>
          </p:cNvSpPr>
          <p:nvPr>
            <p:ph type="body" sz="quarter" idx="15"/>
          </p:nvPr>
        </p:nvSpPr>
        <p:spPr>
          <a:xfrm>
            <a:off x="1201738" y="1176867"/>
            <a:ext cx="10075862" cy="613833"/>
          </a:xfrm>
        </p:spPr>
        <p:txBody>
          <a:bodyPr>
            <a:normAutofit fontScale="92500" lnSpcReduction="20000"/>
          </a:bodyPr>
          <a:lstStyle/>
          <a:p>
            <a:pPr marL="457200" lvl="1" indent="0">
              <a:buNone/>
            </a:pPr>
            <a:r>
              <a:rPr lang="fr-FR" dirty="0" smtClean="0">
                <a:solidFill>
                  <a:srgbClr val="FF0000"/>
                </a:solidFill>
              </a:rPr>
              <a:t>Généralités - Accès à la plate-forme des marchés de la formation professionnelle</a:t>
            </a:r>
            <a:endParaRPr lang="fr-FR" dirty="0">
              <a:solidFill>
                <a:srgbClr val="FF0000"/>
              </a:solidFill>
            </a:endParaRPr>
          </a:p>
        </p:txBody>
      </p:sp>
      <p:sp>
        <p:nvSpPr>
          <p:cNvPr id="6" name="Rectangle 5"/>
          <p:cNvSpPr/>
          <p:nvPr/>
        </p:nvSpPr>
        <p:spPr>
          <a:xfrm>
            <a:off x="1276349" y="2177266"/>
            <a:ext cx="9039225" cy="4585871"/>
          </a:xfrm>
          <a:prstGeom prst="rect">
            <a:avLst/>
          </a:prstGeom>
        </p:spPr>
        <p:txBody>
          <a:bodyPr wrap="square">
            <a:spAutoFit/>
          </a:bodyPr>
          <a:lstStyle/>
          <a:p>
            <a:pPr marL="285750" indent="-285750">
              <a:buFont typeface="Wingdings" panose="05000000000000000000" pitchFamily="2" charset="2"/>
              <a:buChar char="Ø"/>
              <a:defRPr/>
            </a:pPr>
            <a:r>
              <a:rPr lang="fr-FR" dirty="0" smtClean="0"/>
              <a:t>La plate-forme des marchés de la formation professionnelle est accessible à l’adresse :</a:t>
            </a:r>
          </a:p>
          <a:p>
            <a:pPr algn="ctr">
              <a:defRPr/>
            </a:pPr>
            <a:r>
              <a:rPr lang="fr-FR" sz="2000" b="1" dirty="0">
                <a:hlinkClick r:id="rId2"/>
              </a:rPr>
              <a:t>https://marchesformation.laregion.fr</a:t>
            </a:r>
            <a:r>
              <a:rPr lang="fr-FR" sz="2000" b="1" dirty="0" smtClean="0">
                <a:hlinkClick r:id="rId2"/>
              </a:rPr>
              <a:t>/</a:t>
            </a:r>
            <a:endParaRPr lang="fr-FR" sz="2000" b="1" dirty="0" smtClean="0"/>
          </a:p>
          <a:p>
            <a:pPr algn="ctr">
              <a:defRPr/>
            </a:pPr>
            <a:endParaRPr lang="fr-FR" sz="2000" b="1" dirty="0" smtClean="0"/>
          </a:p>
          <a:p>
            <a:pPr marL="285750" indent="-285750">
              <a:buFont typeface="Wingdings" panose="05000000000000000000" pitchFamily="2" charset="2"/>
              <a:buChar char="Ø"/>
              <a:defRPr/>
            </a:pPr>
            <a:r>
              <a:rPr lang="fr-FR" dirty="0" smtClean="0"/>
              <a:t>Par le site de la Région Occitanie : Rubrique Marchés Publics/Marchés de la Formation Professionnelle.</a:t>
            </a:r>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762" y="3990849"/>
            <a:ext cx="5079699"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lèche courbée vers la gauche 11"/>
          <p:cNvSpPr/>
          <p:nvPr/>
        </p:nvSpPr>
        <p:spPr>
          <a:xfrm>
            <a:off x="7061835" y="3728974"/>
            <a:ext cx="731520" cy="26987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331068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5</a:t>
            </a:fld>
            <a:endParaRPr lang="fr-FR" dirty="0"/>
          </a:p>
        </p:txBody>
      </p:sp>
      <p:sp>
        <p:nvSpPr>
          <p:cNvPr id="5" name="Espace réservé du texte 4"/>
          <p:cNvSpPr>
            <a:spLocks noGrp="1"/>
          </p:cNvSpPr>
          <p:nvPr>
            <p:ph type="body" sz="quarter" idx="15"/>
          </p:nvPr>
        </p:nvSpPr>
        <p:spPr>
          <a:xfrm>
            <a:off x="1201738" y="1176867"/>
            <a:ext cx="10075862" cy="613833"/>
          </a:xfrm>
        </p:spPr>
        <p:txBody>
          <a:bodyPr>
            <a:normAutofit fontScale="92500" lnSpcReduction="20000"/>
          </a:bodyPr>
          <a:lstStyle/>
          <a:p>
            <a:pPr marL="457200" lvl="1" indent="0">
              <a:buNone/>
            </a:pPr>
            <a:r>
              <a:rPr lang="fr-FR" dirty="0" smtClean="0">
                <a:solidFill>
                  <a:srgbClr val="FF0000"/>
                </a:solidFill>
              </a:rPr>
              <a:t>Généralités - Accès à la plate-forme des marchés de la formation professionnelle (suite)</a:t>
            </a:r>
            <a:endParaRPr lang="fr-FR" dirty="0">
              <a:solidFill>
                <a:srgbClr val="FF0000"/>
              </a:solidFill>
            </a:endParaRPr>
          </a:p>
        </p:txBody>
      </p:sp>
      <p:sp>
        <p:nvSpPr>
          <p:cNvPr id="6" name="Rectangle 5"/>
          <p:cNvSpPr/>
          <p:nvPr/>
        </p:nvSpPr>
        <p:spPr>
          <a:xfrm>
            <a:off x="1276349" y="2177266"/>
            <a:ext cx="9039225" cy="3693319"/>
          </a:xfrm>
          <a:prstGeom prst="rect">
            <a:avLst/>
          </a:prstGeom>
        </p:spPr>
        <p:txBody>
          <a:bodyPr wrap="square">
            <a:spAutoFit/>
          </a:bodyPr>
          <a:lstStyle/>
          <a:p>
            <a:pPr marL="285750" indent="-285750">
              <a:buFont typeface="Wingdings" panose="05000000000000000000" pitchFamily="2" charset="2"/>
              <a:buChar char="Ø"/>
              <a:defRPr/>
            </a:pPr>
            <a:r>
              <a:rPr lang="fr-FR" dirty="0" smtClean="0"/>
              <a:t>Page d’accueil</a:t>
            </a:r>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3" y="2557149"/>
            <a:ext cx="6310339" cy="41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800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6</a:t>
            </a:fld>
            <a:endParaRPr lang="fr-FR" dirty="0"/>
          </a:p>
        </p:txBody>
      </p:sp>
      <p:sp>
        <p:nvSpPr>
          <p:cNvPr id="5" name="Espace réservé du texte 4"/>
          <p:cNvSpPr>
            <a:spLocks noGrp="1"/>
          </p:cNvSpPr>
          <p:nvPr>
            <p:ph type="body" sz="quarter" idx="15"/>
          </p:nvPr>
        </p:nvSpPr>
        <p:spPr>
          <a:xfrm>
            <a:off x="1201738" y="1176867"/>
            <a:ext cx="10075862" cy="613833"/>
          </a:xfrm>
        </p:spPr>
        <p:txBody>
          <a:bodyPr>
            <a:normAutofit/>
          </a:bodyPr>
          <a:lstStyle/>
          <a:p>
            <a:pPr marL="457200" lvl="1" indent="0">
              <a:buNone/>
            </a:pPr>
            <a:r>
              <a:rPr lang="fr-FR" dirty="0" smtClean="0">
                <a:solidFill>
                  <a:srgbClr val="FF0000"/>
                </a:solidFill>
              </a:rPr>
              <a:t>Généralités - Répondre en 4 étapes</a:t>
            </a:r>
            <a:endParaRPr lang="fr-FR" dirty="0">
              <a:solidFill>
                <a:srgbClr val="FF0000"/>
              </a:solidFill>
            </a:endParaRPr>
          </a:p>
        </p:txBody>
      </p:sp>
      <p:sp>
        <p:nvSpPr>
          <p:cNvPr id="4" name="Rectangle 3"/>
          <p:cNvSpPr/>
          <p:nvPr/>
        </p:nvSpPr>
        <p:spPr>
          <a:xfrm>
            <a:off x="1201738" y="2244834"/>
            <a:ext cx="10096500" cy="2031325"/>
          </a:xfrm>
          <a:prstGeom prst="rect">
            <a:avLst/>
          </a:prstGeom>
        </p:spPr>
        <p:txBody>
          <a:bodyPr wrap="square">
            <a:spAutoFit/>
          </a:bodyPr>
          <a:lstStyle/>
          <a:p>
            <a:pPr lvl="1">
              <a:defRPr/>
            </a:pPr>
            <a:endParaRPr lang="fr-FR" dirty="0" smtClean="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a:defRPr/>
            </a:pPr>
            <a:endParaRPr lang="fr-FR" dirty="0" smtClean="0"/>
          </a:p>
          <a:p>
            <a:pPr marL="285750" indent="-285750">
              <a:buFont typeface="Wingdings" panose="05000000000000000000" pitchFamily="2" charset="2"/>
              <a:buChar char="Ø"/>
              <a:defRPr/>
            </a:pPr>
            <a:endParaRPr lang="fr-FR" dirty="0"/>
          </a:p>
          <a:p>
            <a:pPr>
              <a:defRPr/>
            </a:pPr>
            <a:endParaRPr lang="fr-F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2244834"/>
            <a:ext cx="21621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181475" y="2244834"/>
            <a:ext cx="5953125" cy="660291"/>
          </a:xfrm>
          <a:prstGeom prst="wedgeRectCallout">
            <a:avLst>
              <a:gd name="adj1" fmla="val -65953"/>
              <a:gd name="adj2" fmla="val -5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t>Inscrivez-vous le plus tôt possible sur la plate-forme</a:t>
            </a:r>
          </a:p>
          <a:p>
            <a:r>
              <a:rPr lang="fr-FR" sz="1600" dirty="0" smtClean="0"/>
              <a:t>&gt; Rubrique Nouvel utilisateur.</a:t>
            </a:r>
            <a:endParaRPr lang="fr-FR" sz="1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1" y="3265259"/>
            <a:ext cx="24098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181474" y="3249155"/>
            <a:ext cx="5953125" cy="660291"/>
          </a:xfrm>
          <a:prstGeom prst="wedgeRectCallout">
            <a:avLst>
              <a:gd name="adj1" fmla="val -65153"/>
              <a:gd name="adj2" fmla="val -11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t>Recherchez les consultations disponibles</a:t>
            </a:r>
          </a:p>
          <a:p>
            <a:r>
              <a:rPr lang="fr-FR" sz="1600" dirty="0" smtClean="0"/>
              <a:t>&gt; Rubrique Annonces&gt;Consultations en cours</a:t>
            </a:r>
            <a:endParaRPr lang="fr-FR" sz="16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13" y="4276159"/>
            <a:ext cx="26193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333874" y="4074884"/>
            <a:ext cx="5800725" cy="982891"/>
          </a:xfrm>
          <a:prstGeom prst="wedgeRectCallout">
            <a:avLst>
              <a:gd name="adj1" fmla="val -60993"/>
              <a:gd name="adj2" fmla="val -5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t>Télécharger le document de consultation (DCE). Si besoin, posez une question en ligne.</a:t>
            </a:r>
          </a:p>
          <a:p>
            <a:r>
              <a:rPr lang="fr-FR" sz="1600" dirty="0" smtClean="0"/>
              <a:t>&gt; Rubrique Annonces&gt;Consultations en cours&gt; Publicité/Téléchargements</a:t>
            </a:r>
            <a:endParaRPr lang="fr-FR" sz="1600"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5295900"/>
            <a:ext cx="19240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333873" y="5242604"/>
            <a:ext cx="5800725" cy="982891"/>
          </a:xfrm>
          <a:prstGeom prst="wedgeRectCallout">
            <a:avLst>
              <a:gd name="adj1" fmla="val -70353"/>
              <a:gd name="adj2" fmla="val -13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t>Préparez-vous à l’avance à répondre, n’attendez-pas le dernier jour pour déposer votre réponse.</a:t>
            </a:r>
          </a:p>
          <a:p>
            <a:r>
              <a:rPr lang="fr-FR" sz="1600" dirty="0" smtClean="0"/>
              <a:t>&gt; Rubrique Annonces&gt;Consultations en cours&gt;Dépôt</a:t>
            </a:r>
            <a:endParaRPr lang="fr-FR" sz="1600" dirty="0"/>
          </a:p>
        </p:txBody>
      </p:sp>
    </p:spTree>
    <p:extLst>
      <p:ext uri="{BB962C8B-B14F-4D97-AF65-F5344CB8AC3E}">
        <p14:creationId xmlns:p14="http://schemas.microsoft.com/office/powerpoint/2010/main" val="1122088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7</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Etape 1 : Inscription </a:t>
            </a:r>
            <a:r>
              <a:rPr lang="fr-FR" sz="1600" b="1" dirty="0" smtClean="0">
                <a:solidFill>
                  <a:srgbClr val="FF0000"/>
                </a:solidFill>
              </a:rPr>
              <a:t>(à effectuer le plus tôt possible)</a:t>
            </a:r>
            <a:endParaRPr lang="fr-FR" sz="1600" b="1" dirty="0">
              <a:solidFill>
                <a:srgbClr val="FF0000"/>
              </a:solidFill>
            </a:endParaRPr>
          </a:p>
        </p:txBody>
      </p:sp>
      <p:sp>
        <p:nvSpPr>
          <p:cNvPr id="4" name="Rectangle 3"/>
          <p:cNvSpPr/>
          <p:nvPr/>
        </p:nvSpPr>
        <p:spPr>
          <a:xfrm>
            <a:off x="1201738" y="2082909"/>
            <a:ext cx="10096500" cy="4462760"/>
          </a:xfrm>
          <a:prstGeom prst="rect">
            <a:avLst/>
          </a:prstGeom>
        </p:spPr>
        <p:txBody>
          <a:bodyPr wrap="square">
            <a:spAutoFit/>
          </a:bodyPr>
          <a:lstStyle/>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r>
              <a:rPr lang="fr-FR" dirty="0" smtClean="0"/>
              <a:t>Nouvel utilisateur &gt; S’inscrire</a:t>
            </a:r>
          </a:p>
          <a:p>
            <a:pPr marL="285750" indent="-285750">
              <a:buFont typeface="Wingdings" panose="05000000000000000000" pitchFamily="2" charset="2"/>
              <a:buChar char="Ø"/>
              <a:defRPr/>
            </a:pPr>
            <a:endParaRPr lang="fr-FR" dirty="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lvl="1">
              <a:defRPr/>
            </a:pPr>
            <a:endParaRPr lang="fr-FR" dirty="0"/>
          </a:p>
          <a:p>
            <a:pPr marL="285750" indent="-285750">
              <a:buFont typeface="Wingdings" panose="05000000000000000000" pitchFamily="2" charset="2"/>
              <a:buChar char="Ø"/>
              <a:defRPr/>
            </a:pPr>
            <a:r>
              <a:rPr lang="fr-FR" sz="1600" i="1" u="sng" dirty="0" smtClean="0">
                <a:solidFill>
                  <a:srgbClr val="FF0000"/>
                </a:solidFill>
              </a:rPr>
              <a:t>A retenir</a:t>
            </a:r>
            <a:r>
              <a:rPr lang="fr-FR" sz="1600" i="1" dirty="0" smtClean="0">
                <a:solidFill>
                  <a:srgbClr val="FF0000"/>
                </a:solidFill>
              </a:rPr>
              <a:t> : le premier compte créé est un compte Administrateur, qui pourra être utilisé pour créer d’autres comptes utilisateurs.</a:t>
            </a:r>
            <a:endParaRPr lang="fr-FR" sz="1600" i="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6" y="2082909"/>
            <a:ext cx="94392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933" y="4275653"/>
            <a:ext cx="48006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à coins arrondis 6"/>
          <p:cNvSpPr/>
          <p:nvPr/>
        </p:nvSpPr>
        <p:spPr>
          <a:xfrm>
            <a:off x="6705598" y="4305468"/>
            <a:ext cx="4238625" cy="1542882"/>
          </a:xfrm>
          <a:prstGeom prst="wedgeRoundRectCallout">
            <a:avLst>
              <a:gd name="adj1" fmla="val -74262"/>
              <a:gd name="adj2" fmla="val 18776"/>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Vous utilisez pour la première fois la plate-forme. Munissez-vous des informations suivantes avant de débuter votre inscription :</a:t>
            </a:r>
          </a:p>
          <a:p>
            <a:pPr marL="285750" indent="-285750">
              <a:buFontTx/>
              <a:buChar char="-"/>
            </a:pPr>
            <a:r>
              <a:rPr lang="fr-FR" sz="1400" dirty="0" smtClean="0"/>
              <a:t>N° SIREN/SIRET</a:t>
            </a:r>
          </a:p>
          <a:p>
            <a:pPr marL="285750" indent="-285750">
              <a:buFontTx/>
              <a:buChar char="-"/>
            </a:pPr>
            <a:r>
              <a:rPr lang="fr-FR" sz="1400" dirty="0" smtClean="0"/>
              <a:t>Code APE/NAF (Ex : 8559A) </a:t>
            </a:r>
            <a:endParaRPr lang="fr-FR" sz="1400" dirty="0"/>
          </a:p>
        </p:txBody>
      </p:sp>
    </p:spTree>
    <p:extLst>
      <p:ext uri="{BB962C8B-B14F-4D97-AF65-F5344CB8AC3E}">
        <p14:creationId xmlns:p14="http://schemas.microsoft.com/office/powerpoint/2010/main" val="1475243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8</a:t>
            </a:fld>
            <a:endParaRPr lang="fr-FR" dirty="0"/>
          </a:p>
        </p:txBody>
      </p:sp>
      <p:sp>
        <p:nvSpPr>
          <p:cNvPr id="5" name="Espace réservé du texte 4"/>
          <p:cNvSpPr>
            <a:spLocks noGrp="1"/>
          </p:cNvSpPr>
          <p:nvPr>
            <p:ph type="body" sz="quarter" idx="15"/>
          </p:nvPr>
        </p:nvSpPr>
        <p:spPr>
          <a:xfrm>
            <a:off x="1201738" y="1176867"/>
            <a:ext cx="10075862" cy="613833"/>
          </a:xfrm>
        </p:spPr>
        <p:txBody>
          <a:bodyPr>
            <a:normAutofit/>
          </a:bodyPr>
          <a:lstStyle/>
          <a:p>
            <a:pPr marL="457200" lvl="1" indent="0">
              <a:buNone/>
            </a:pPr>
            <a:r>
              <a:rPr lang="fr-FR" dirty="0" smtClean="0">
                <a:solidFill>
                  <a:srgbClr val="FF0000"/>
                </a:solidFill>
              </a:rPr>
              <a:t>Etape 1 : Inscription (suite)</a:t>
            </a:r>
            <a:endParaRPr lang="fr-FR" dirty="0">
              <a:solidFill>
                <a:srgbClr val="FF0000"/>
              </a:solidFill>
            </a:endParaRPr>
          </a:p>
        </p:txBody>
      </p:sp>
      <p:sp>
        <p:nvSpPr>
          <p:cNvPr id="4" name="Rectangle 3"/>
          <p:cNvSpPr/>
          <p:nvPr/>
        </p:nvSpPr>
        <p:spPr>
          <a:xfrm>
            <a:off x="1201738" y="2244834"/>
            <a:ext cx="10096500" cy="3970318"/>
          </a:xfrm>
          <a:prstGeom prst="rect">
            <a:avLst/>
          </a:prstGeom>
        </p:spPr>
        <p:txBody>
          <a:bodyPr wrap="square">
            <a:spAutoFit/>
          </a:bodyPr>
          <a:lstStyle/>
          <a:p>
            <a:pPr marL="285750" indent="-285750">
              <a:buFont typeface="Wingdings" panose="05000000000000000000" pitchFamily="2" charset="2"/>
              <a:buChar char="Ø"/>
              <a:defRPr/>
            </a:pPr>
            <a:r>
              <a:rPr lang="fr-FR" dirty="0" smtClean="0"/>
              <a:t>Déjà inscrit &gt; S’identifier</a:t>
            </a:r>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lvl="1">
              <a:defRPr/>
            </a:pPr>
            <a:endParaRPr lang="fr-FR" dirty="0"/>
          </a:p>
          <a:p>
            <a:pPr marL="285750" indent="-285750">
              <a:buFont typeface="Wingdings" pitchFamily="2" charset="2"/>
              <a:buChar char="Ø"/>
              <a:defRPr/>
            </a:pPr>
            <a:r>
              <a:rPr lang="fr-FR" i="1" u="sng" dirty="0" smtClean="0">
                <a:solidFill>
                  <a:srgbClr val="FF0000"/>
                </a:solidFill>
              </a:rPr>
              <a:t>A </a:t>
            </a:r>
            <a:r>
              <a:rPr lang="fr-FR" i="1" u="sng" dirty="0">
                <a:solidFill>
                  <a:srgbClr val="FF0000"/>
                </a:solidFill>
              </a:rPr>
              <a:t>retenir</a:t>
            </a:r>
            <a:r>
              <a:rPr lang="fr-FR" i="1" dirty="0">
                <a:solidFill>
                  <a:srgbClr val="FF0000"/>
                </a:solidFill>
              </a:rPr>
              <a:t> </a:t>
            </a:r>
            <a:r>
              <a:rPr lang="fr-FR" i="1" dirty="0" smtClean="0">
                <a:solidFill>
                  <a:srgbClr val="FF0000"/>
                </a:solidFill>
              </a:rPr>
              <a:t>: Si vous avez déjà une fiche organisme mais avez perdu vos codes de connexion, vous pouvez aussi créer un compte « Inscrit simple » à l’aide du SIRET (</a:t>
            </a:r>
            <a:r>
              <a:rPr lang="fr-FR" i="1" dirty="0" err="1" smtClean="0">
                <a:solidFill>
                  <a:srgbClr val="FF0000"/>
                </a:solidFill>
              </a:rPr>
              <a:t>Cf</a:t>
            </a:r>
            <a:r>
              <a:rPr lang="fr-FR" i="1" dirty="0" smtClean="0">
                <a:solidFill>
                  <a:srgbClr val="FF0000"/>
                </a:solidFill>
              </a:rPr>
              <a:t> Rubrique Nouvel utilisateur).</a:t>
            </a:r>
            <a:r>
              <a:rPr lang="fr-FR" dirty="0"/>
              <a:t/>
            </a:r>
            <a:br>
              <a:rPr lang="fr-FR" dirty="0"/>
            </a:br>
            <a:endParaRPr lang="fr-FR"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358" y="2619375"/>
            <a:ext cx="47815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à coins arrondis 7"/>
          <p:cNvSpPr/>
          <p:nvPr/>
        </p:nvSpPr>
        <p:spPr>
          <a:xfrm>
            <a:off x="6534148" y="2619375"/>
            <a:ext cx="4238625" cy="1247775"/>
          </a:xfrm>
          <a:prstGeom prst="wedgeRoundRectCallout">
            <a:avLst>
              <a:gd name="adj1" fmla="val -77408"/>
              <a:gd name="adj2" fmla="val -2214"/>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Saisissez vos codes de connexion : identifiant  et mot de passe. En cas de perte, vous pouvez utiliser la fonctionnalité « Mot de passe oublié ». L’adresse-mail du compte sera requise.</a:t>
            </a:r>
            <a:endParaRPr lang="fr-FR" sz="1400" dirty="0"/>
          </a:p>
        </p:txBody>
      </p:sp>
    </p:spTree>
    <p:extLst>
      <p:ext uri="{BB962C8B-B14F-4D97-AF65-F5344CB8AC3E}">
        <p14:creationId xmlns:p14="http://schemas.microsoft.com/office/powerpoint/2010/main" val="94763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AEF22E-D7D2-894E-B3D7-758017DF4B84}" type="datetime1">
              <a:rPr lang="fr-FR" smtClean="0"/>
              <a:t>29/01/2018</a:t>
            </a:fld>
            <a:endParaRPr lang="fr-FR" dirty="0"/>
          </a:p>
        </p:txBody>
      </p:sp>
      <p:sp>
        <p:nvSpPr>
          <p:cNvPr id="3" name="Espace réservé du numéro de diapositive 2"/>
          <p:cNvSpPr>
            <a:spLocks noGrp="1"/>
          </p:cNvSpPr>
          <p:nvPr>
            <p:ph type="sldNum" sz="quarter" idx="12"/>
          </p:nvPr>
        </p:nvSpPr>
        <p:spPr/>
        <p:txBody>
          <a:bodyPr/>
          <a:lstStyle/>
          <a:p>
            <a:fld id="{62B4C9B9-3EE7-1E48-91F6-F91CEFF5EDA1}" type="slidenum">
              <a:rPr lang="fr-FR" smtClean="0"/>
              <a:t>9</a:t>
            </a:fld>
            <a:endParaRPr lang="fr-FR" dirty="0"/>
          </a:p>
        </p:txBody>
      </p:sp>
      <p:sp>
        <p:nvSpPr>
          <p:cNvPr id="5" name="Espace réservé du texte 4"/>
          <p:cNvSpPr>
            <a:spLocks noGrp="1"/>
          </p:cNvSpPr>
          <p:nvPr>
            <p:ph type="body" sz="quarter" idx="15"/>
          </p:nvPr>
        </p:nvSpPr>
        <p:spPr>
          <a:xfrm>
            <a:off x="1159933" y="1348317"/>
            <a:ext cx="10075862" cy="613833"/>
          </a:xfrm>
        </p:spPr>
        <p:txBody>
          <a:bodyPr>
            <a:normAutofit/>
          </a:bodyPr>
          <a:lstStyle/>
          <a:p>
            <a:pPr marL="457200" lvl="1" indent="0">
              <a:buNone/>
            </a:pPr>
            <a:r>
              <a:rPr lang="fr-FR" dirty="0" smtClean="0">
                <a:solidFill>
                  <a:srgbClr val="FF0000"/>
                </a:solidFill>
              </a:rPr>
              <a:t>Etape 2 : Recherche d’une consultation</a:t>
            </a:r>
            <a:endParaRPr lang="fr-FR" dirty="0">
              <a:solidFill>
                <a:srgbClr val="FF0000"/>
              </a:solidFill>
            </a:endParaRPr>
          </a:p>
        </p:txBody>
      </p:sp>
      <p:sp>
        <p:nvSpPr>
          <p:cNvPr id="4" name="Rectangle 3"/>
          <p:cNvSpPr/>
          <p:nvPr/>
        </p:nvSpPr>
        <p:spPr>
          <a:xfrm>
            <a:off x="1201738" y="2082909"/>
            <a:ext cx="10096500" cy="4708981"/>
          </a:xfrm>
          <a:prstGeom prst="rect">
            <a:avLst/>
          </a:prstGeom>
        </p:spPr>
        <p:txBody>
          <a:bodyPr wrap="square">
            <a:spAutoFit/>
          </a:bodyPr>
          <a:lstStyle/>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endParaRPr lang="fr-FR" dirty="0"/>
          </a:p>
          <a:p>
            <a:pPr marL="285750" indent="-285750">
              <a:buFont typeface="Wingdings" panose="05000000000000000000" pitchFamily="2" charset="2"/>
              <a:buChar char="Ø"/>
              <a:defRPr/>
            </a:pPr>
            <a:endParaRPr lang="fr-FR" dirty="0" smtClean="0"/>
          </a:p>
          <a:p>
            <a:pPr marL="285750" indent="-285750">
              <a:buFont typeface="Wingdings" panose="05000000000000000000" pitchFamily="2" charset="2"/>
              <a:buChar char="Ø"/>
              <a:defRPr/>
            </a:pPr>
            <a:r>
              <a:rPr lang="fr-FR" dirty="0" smtClean="0"/>
              <a:t>Annonces &gt;Consultations en cours</a:t>
            </a:r>
          </a:p>
          <a:p>
            <a:pPr lvl="1">
              <a:defRPr/>
            </a:pPr>
            <a:endParaRPr lang="fr-FR" dirty="0" smtClean="0"/>
          </a:p>
          <a:p>
            <a:pPr marL="742950" lvl="1" indent="-285750">
              <a:buFont typeface="Courier New" pitchFamily="49" charset="0"/>
              <a:buChar char="o"/>
              <a:defRPr/>
            </a:pPr>
            <a:endParaRPr lang="fr-FR" dirty="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marL="742950" lvl="1" indent="-285750">
              <a:buFont typeface="Courier New" pitchFamily="49" charset="0"/>
              <a:buChar char="o"/>
              <a:defRPr/>
            </a:pPr>
            <a:endParaRPr lang="fr-FR" dirty="0" smtClean="0"/>
          </a:p>
          <a:p>
            <a:pPr marL="742950" lvl="1" indent="-285750">
              <a:buFont typeface="Courier New" pitchFamily="49" charset="0"/>
              <a:buChar char="o"/>
              <a:defRPr/>
            </a:pPr>
            <a:endParaRPr lang="fr-FR" dirty="0"/>
          </a:p>
          <a:p>
            <a:pPr>
              <a:defRPr/>
            </a:pPr>
            <a:endParaRPr lang="fr-FR" dirty="0"/>
          </a:p>
          <a:p>
            <a:pPr>
              <a:defRPr/>
            </a:pPr>
            <a:endParaRPr lang="fr-FR" sz="1400" dirty="0" smtClean="0">
              <a:solidFill>
                <a:srgbClr val="FF0000"/>
              </a:solidFill>
            </a:endParaRPr>
          </a:p>
          <a:p>
            <a:pPr marL="285750" indent="-285750">
              <a:buFont typeface="Wingdings" panose="05000000000000000000" pitchFamily="2" charset="2"/>
              <a:buChar char="Ø"/>
              <a:defRPr/>
            </a:pPr>
            <a:endParaRPr lang="fr-FR" sz="1600" i="1" u="sng" dirty="0" smtClean="0">
              <a:solidFill>
                <a:srgbClr val="FF0000"/>
              </a:solidFill>
            </a:endParaRPr>
          </a:p>
        </p:txBody>
      </p:sp>
      <p:sp>
        <p:nvSpPr>
          <p:cNvPr id="7" name="Rectangle à coins arrondis 6"/>
          <p:cNvSpPr/>
          <p:nvPr/>
        </p:nvSpPr>
        <p:spPr>
          <a:xfrm>
            <a:off x="4995855" y="4065109"/>
            <a:ext cx="4238625" cy="562018"/>
          </a:xfrm>
          <a:prstGeom prst="wedgeRoundRectCallout">
            <a:avLst>
              <a:gd name="adj1" fmla="val -86397"/>
              <a:gd name="adj2" fmla="val 102874"/>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Saisissez un mot clef ou le nom du dispositif  en utilisant le mode recherche.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83" y="2156883"/>
            <a:ext cx="94964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4165164"/>
            <a:ext cx="20002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75" y="5177988"/>
            <a:ext cx="20002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à coins arrondis 11"/>
          <p:cNvSpPr/>
          <p:nvPr/>
        </p:nvSpPr>
        <p:spPr>
          <a:xfrm>
            <a:off x="1783820" y="5349479"/>
            <a:ext cx="4238625" cy="771441"/>
          </a:xfrm>
          <a:prstGeom prst="wedgeRoundRectCallout">
            <a:avLst>
              <a:gd name="adj1" fmla="val 114052"/>
              <a:gd name="adj2" fmla="val 57667"/>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Vous pouvez également visualiser toutes les consultations disponibles.</a:t>
            </a:r>
          </a:p>
        </p:txBody>
      </p:sp>
    </p:spTree>
    <p:extLst>
      <p:ext uri="{BB962C8B-B14F-4D97-AF65-F5344CB8AC3E}">
        <p14:creationId xmlns:p14="http://schemas.microsoft.com/office/powerpoint/2010/main" val="485631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4724</TotalTime>
  <Words>2408</Words>
  <Application>Microsoft Office PowerPoint</Application>
  <PresentationFormat>Personnalisé</PresentationFormat>
  <Paragraphs>584</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SIGMA FP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Lic 4</dc:creator>
  <cp:lastModifiedBy>Master_seven</cp:lastModifiedBy>
  <cp:revision>393</cp:revision>
  <cp:lastPrinted>2017-12-12T10:21:48Z</cp:lastPrinted>
  <dcterms:created xsi:type="dcterms:W3CDTF">2017-05-30T12:51:33Z</dcterms:created>
  <dcterms:modified xsi:type="dcterms:W3CDTF">2018-01-29T11:10:56Z</dcterms:modified>
</cp:coreProperties>
</file>